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7.xml" ContentType="application/vnd.openxmlformats-officedocument.presentationml.notesSlide+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notesSlides/notesSlide9.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1"/>
  </p:notesMasterIdLst>
  <p:handoutMasterIdLst>
    <p:handoutMasterId r:id="rId62"/>
  </p:handoutMasterIdLst>
  <p:sldIdLst>
    <p:sldId id="360" r:id="rId2"/>
    <p:sldId id="357" r:id="rId3"/>
    <p:sldId id="259" r:id="rId4"/>
    <p:sldId id="268" r:id="rId5"/>
    <p:sldId id="269" r:id="rId6"/>
    <p:sldId id="270" r:id="rId7"/>
    <p:sldId id="342" r:id="rId8"/>
    <p:sldId id="358" r:id="rId9"/>
    <p:sldId id="345" r:id="rId10"/>
    <p:sldId id="346" r:id="rId11"/>
    <p:sldId id="347" r:id="rId12"/>
    <p:sldId id="348" r:id="rId13"/>
    <p:sldId id="339" r:id="rId14"/>
    <p:sldId id="349" r:id="rId15"/>
    <p:sldId id="289" r:id="rId16"/>
    <p:sldId id="290" r:id="rId17"/>
    <p:sldId id="291" r:id="rId18"/>
    <p:sldId id="350" r:id="rId19"/>
    <p:sldId id="292" r:id="rId20"/>
    <p:sldId id="293" r:id="rId21"/>
    <p:sldId id="295" r:id="rId22"/>
    <p:sldId id="298" r:id="rId23"/>
    <p:sldId id="294" r:id="rId24"/>
    <p:sldId id="299" r:id="rId25"/>
    <p:sldId id="297" r:id="rId26"/>
    <p:sldId id="300" r:id="rId27"/>
    <p:sldId id="351" r:id="rId28"/>
    <p:sldId id="305" r:id="rId29"/>
    <p:sldId id="359" r:id="rId30"/>
    <p:sldId id="306" r:id="rId31"/>
    <p:sldId id="307" r:id="rId32"/>
    <p:sldId id="308" r:id="rId33"/>
    <p:sldId id="309" r:id="rId34"/>
    <p:sldId id="310" r:id="rId35"/>
    <p:sldId id="352" r:id="rId36"/>
    <p:sldId id="312" r:id="rId37"/>
    <p:sldId id="353" r:id="rId38"/>
    <p:sldId id="314" r:id="rId39"/>
    <p:sldId id="354"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41" r:id="rId58"/>
    <p:sldId id="337" r:id="rId59"/>
    <p:sldId id="340"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a:srgbClr val="008000"/>
    <a:srgbClr val="D60093"/>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19" autoAdjust="0"/>
    <p:restoredTop sz="93281" autoAdjust="0"/>
  </p:normalViewPr>
  <p:slideViewPr>
    <p:cSldViewPr>
      <p:cViewPr varScale="1">
        <p:scale>
          <a:sx n="77" d="100"/>
          <a:sy n="77" d="100"/>
        </p:scale>
        <p:origin x="1584" y="3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solidFill>
                <a:srgbClr val="0000FF"/>
              </a:solidFill>
            </a:rPr>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Network Analysis</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pt>
    <dgm:pt modelId="{189EA2CD-99B4-4604-BDBC-34AEB91058A9}" type="pres">
      <dgm:prSet presAssocID="{B28448BA-C9A8-43EB-A9DB-A0137196E3B9}" presName="textNode" presStyleLbl="bgShp" presStyleIdx="0" presStyleCnt="5"/>
      <dgm:spPr/>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pt>
    <dgm:pt modelId="{727186A0-986E-40DF-85B7-ACC6191E0924}" type="pres">
      <dgm:prSet presAssocID="{5FC74589-1769-4EB4-9E51-9D82632D2E02}" presName="textNode" presStyleLbl="bgShp" presStyleIdx="1" presStyleCnt="5"/>
      <dgm:spPr/>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pt>
    <dgm:pt modelId="{4735A497-84C1-49AD-B2D7-A0E2E20F2536}" type="pres">
      <dgm:prSet presAssocID="{A0A9AC20-5EC1-4862-BFC8-870928838544}" presName="textNode" presStyleLbl="bgShp" presStyleIdx="2" presStyleCnt="5"/>
      <dgm:spPr/>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pt>
    <dgm:pt modelId="{AB95B1F2-DB60-4BC5-81D3-1FA274FF69C7}" type="pres">
      <dgm:prSet presAssocID="{EA22DC01-B1C3-4425-86ED-5B66953397A8}" presName="textNode" presStyleLbl="bgShp" presStyleIdx="3" presStyleCnt="5"/>
      <dgm:spPr/>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pt>
    <dgm:pt modelId="{34BAB90F-F3E5-4FFB-A339-2946D1CD0CCB}" type="pres">
      <dgm:prSet presAssocID="{7D17D413-1C96-46A5-9E85-72C6636AE3C5}" presName="textNode" presStyleLbl="bgShp" presStyleIdx="4" presStyleCnt="5"/>
      <dgm:spPr/>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pt>
  </dgm:ptLst>
  <dgm:cxnLst>
    <dgm:cxn modelId="{0AE72C0B-2929-487F-BC63-7AA6A2796FDD}" type="presOf" srcId="{5FC74589-1769-4EB4-9E51-9D82632D2E02}" destId="{C1CD2EAA-2E66-4BDA-BB6E-F99B46E1B919}" srcOrd="0" destOrd="0" presId="urn:microsoft.com/office/officeart/2005/8/layout/lProcess2"/>
    <dgm:cxn modelId="{C462CA0B-A4FE-4BE1-930B-24B1297170CF}" type="presOf" srcId="{63784350-6FB5-4F39-A0AA-A76D20385A1A}" destId="{6C9EBB1C-8DC1-467B-832A-DCA29AD54F62}"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4E24A60D-99D4-4427-9A29-2C863AE5583D}" type="presOf" srcId="{7D17D413-1C96-46A5-9E85-72C6636AE3C5}" destId="{5A591EE2-4B7B-40DB-B051-D75F7BFEDDD6}" srcOrd="0" destOrd="0" presId="urn:microsoft.com/office/officeart/2005/8/layout/lProcess2"/>
    <dgm:cxn modelId="{60D0BB12-08A5-44D8-896D-43CE99B8476E}" type="presOf" srcId="{6856B0CF-FE68-485F-BF49-CA4A93F4F38C}" destId="{DECF7DEE-4FD4-4CE5-AEDF-10353AC11531}" srcOrd="0" destOrd="0" presId="urn:microsoft.com/office/officeart/2005/8/layout/lProcess2"/>
    <dgm:cxn modelId="{CDF2CC16-ED87-4552-8B18-DAAA2A151437}" srcId="{B28448BA-C9A8-43EB-A9DB-A0137196E3B9}" destId="{91B14D9B-61DF-4421-AF43-318BB0021BDF}" srcOrd="2" destOrd="0" parTransId="{6B1A9D79-1E1A-438E-9974-41204E573EDC}" sibTransId="{5E874D73-6215-4109-909C-386CFCBBE123}"/>
    <dgm:cxn modelId="{CD174D1A-F576-42A5-8360-9F1F6FB5C8D5}" srcId="{5FC74589-1769-4EB4-9E51-9D82632D2E02}" destId="{FF0CDCCC-6F78-4064-A419-5EC5C753206F}" srcOrd="2" destOrd="0" parTransId="{C96EA5C7-A653-4A83-8F75-8585A07C9C8F}" sibTransId="{8E668476-E60C-485B-B9C7-8F9496C26DF3}"/>
    <dgm:cxn modelId="{D6AAB61B-5587-4BB8-9049-1A8C9F1E4AF5}" type="presOf" srcId="{A0A9AC20-5EC1-4862-BFC8-870928838544}" destId="{9A6AB0E7-12CE-4F4C-9194-CFD62AA0E26B}" srcOrd="0" destOrd="0" presId="urn:microsoft.com/office/officeart/2005/8/layout/lProcess2"/>
    <dgm:cxn modelId="{7C38591D-6B4A-4501-B365-1745488399D6}" type="presOf" srcId="{A5325020-A43F-4DC5-B91A-865612236E1B}" destId="{6F277C00-29F7-4ECD-8C97-37788C7BA77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BF57F036-D1AD-49E6-B4FA-47DB2B8B2862}" type="presOf" srcId="{EFD7AB2D-81E2-448E-B54E-4F3622AF7EF9}" destId="{9E190C18-AEDE-45E1-8A46-924B1190ACB6}" srcOrd="0" destOrd="0" presId="urn:microsoft.com/office/officeart/2005/8/layout/lProcess2"/>
    <dgm:cxn modelId="{DA73BB40-22A3-49A5-9D03-009AC1139B43}" type="presOf" srcId="{7DAF4A99-25E1-44F9-90C0-EA66CF00B3B6}" destId="{5473F14B-8F21-412E-B8DE-EADF32D6F521}"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CDAE2543-0EE1-4B34-B52E-A8EEEA699492}" srcId="{7D17D413-1C96-46A5-9E85-72C6636AE3C5}" destId="{63784350-6FB5-4F39-A0AA-A76D20385A1A}" srcOrd="2" destOrd="0" parTransId="{02F99CF5-BE6F-4557-8BB4-68B7181CCBA5}" sibTransId="{E47CBEBB-6EFF-43F4-952B-B6C93B5E9493}"/>
    <dgm:cxn modelId="{E0D2FB43-4A29-4BC9-AA94-704AFCA401F6}" type="presOf" srcId="{86AB53FA-67D7-4EE7-8555-3EE8EB6FA4C8}" destId="{0F3CAB81-CF76-498F-9619-BAF8144FA3C3}" srcOrd="0" destOrd="0" presId="urn:microsoft.com/office/officeart/2005/8/layout/lProcess2"/>
    <dgm:cxn modelId="{41013E66-99A9-4C59-9AF0-45EF4F7C50CA}" type="presOf" srcId="{7D17D413-1C96-46A5-9E85-72C6636AE3C5}" destId="{34BAB90F-F3E5-4FFB-A339-2946D1CD0CCB}" srcOrd="1"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D2E71B6A-2ED0-4063-83D4-B7F1634C0332}" srcId="{A0A9AC20-5EC1-4862-BFC8-870928838544}" destId="{5DA147F9-347F-4A9B-99C6-4679CBA742BD}" srcOrd="1" destOrd="0" parTransId="{0DD651B9-CD26-4B12-B47E-A345F5C781A5}" sibTransId="{A279CC5C-DF39-4624-BFA5-ADC04410EA91}"/>
    <dgm:cxn modelId="{B735DB76-EF9D-422A-837C-639A3551191C}" type="presOf" srcId="{91B14D9B-61DF-4421-AF43-318BB0021BDF}" destId="{80F88CB8-4B64-4172-B897-E8F8383812F7}"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20EFFC89-9271-419F-9D84-5E2BF1EF8A4D}" type="presOf" srcId="{EA22DC01-B1C3-4425-86ED-5B66953397A8}" destId="{AB95B1F2-DB60-4BC5-81D3-1FA274FF69C7}" srcOrd="1" destOrd="0" presId="urn:microsoft.com/office/officeart/2005/8/layout/lProcess2"/>
    <dgm:cxn modelId="{03033C8E-546A-4636-B996-DCA3A7F5D692}" srcId="{A0A9AC20-5EC1-4862-BFC8-870928838544}" destId="{06D87D35-A66C-427C-B6DB-AF958D65D6B3}" srcOrd="2" destOrd="0" parTransId="{9A4B31E9-014C-4B63-A219-5A63A8ACB829}" sibTransId="{AC1F3899-4696-4923-97F3-8D3FBB96254A}"/>
    <dgm:cxn modelId="{C5647994-AFBB-48B0-B990-C257A96DFCD0}" type="presOf" srcId="{B8FE7A32-1B20-4D46-8242-6C91907A490E}" destId="{EFE71110-9F14-440A-945D-9BFF90054013}"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4FEE0695-AABA-4748-A84D-F764B2ACF56D}" type="presOf" srcId="{67EC18BA-DB21-4AAD-BE8A-067C85A9B73E}" destId="{80762C44-FA02-441A-8A8D-FC00E4F372F1}" srcOrd="0" destOrd="0" presId="urn:microsoft.com/office/officeart/2005/8/layout/lProcess2"/>
    <dgm:cxn modelId="{5018CE96-E6CC-471E-9B9C-30F70F6B8CE7}" srcId="{7D17D413-1C96-46A5-9E85-72C6636AE3C5}" destId="{A9A35E3D-01EA-46C6-AED8-865E91E9D6C9}" srcOrd="0" destOrd="0" parTransId="{0C34515A-9947-4AC4-8E07-6D77FB8F1E95}" sibTransId="{3C0EBF76-BD27-4964-B79F-79CC6413DFD1}"/>
    <dgm:cxn modelId="{4392D196-3402-471E-9D4B-6FE47AF160B3}" type="presOf" srcId="{E9F388D8-C9C2-45F4-B532-779E8C2CB5E8}" destId="{D6B8C86D-B5C5-4707-BB1C-60E6EB9E4EBA}" srcOrd="0" destOrd="0" presId="urn:microsoft.com/office/officeart/2005/8/layout/lProcess2"/>
    <dgm:cxn modelId="{9E588E98-E81D-4FA3-9ED3-2668820412BB}" type="presOf" srcId="{5DA147F9-347F-4A9B-99C6-4679CBA742BD}" destId="{02FBE83C-F7E3-4AC9-9A61-66BF67D7D8B6}" srcOrd="0" destOrd="0" presId="urn:microsoft.com/office/officeart/2005/8/layout/lProcess2"/>
    <dgm:cxn modelId="{598C1D9C-8B39-4349-BDE8-4CAF3735AFC7}" type="presOf" srcId="{EA22DC01-B1C3-4425-86ED-5B66953397A8}" destId="{18B77C7D-672C-4358-9CA6-BD8FA6E2302A}"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35679A9F-A9C0-40B5-BA5C-B5D89AD516EE}" srcId="{5FC74589-1769-4EB4-9E51-9D82632D2E02}" destId="{B8FE7A32-1B20-4D46-8242-6C91907A490E}" srcOrd="0" destOrd="0" parTransId="{86CD367E-951E-4F4B-BFC7-6603B931690A}" sibTransId="{03DB6E86-A49B-4AF5-9791-CBACA4C5335D}"/>
    <dgm:cxn modelId="{43C67AA5-3E06-4F54-81F0-5B5B1245C78A}" type="presOf" srcId="{A0A9AC20-5EC1-4862-BFC8-870928838544}" destId="{4735A497-84C1-49AD-B2D7-A0E2E20F2536}" srcOrd="1"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53D00FBE-0B8C-44B8-BD7B-FF723D810987}" srcId="{EA22DC01-B1C3-4425-86ED-5B66953397A8}" destId="{BC15291E-510A-4A20-8D69-B0F2ACBA3CC6}" srcOrd="0" destOrd="0" parTransId="{DDAF1636-99A0-4E4C-BF8B-7A50EC838E24}" sibTransId="{25F65FF3-A145-4450-BC4A-2BD6189C0F89}"/>
    <dgm:cxn modelId="{6DB72DBE-E82A-47EF-ACEA-E04B7B517F26}" srcId="{7DAF4A99-25E1-44F9-90C0-EA66CF00B3B6}" destId="{EA22DC01-B1C3-4425-86ED-5B66953397A8}" srcOrd="3" destOrd="0" parTransId="{5D0A80B1-3E50-448A-A64D-AD1355ED3022}" sibTransId="{A9D991C7-41FC-48B5-87C1-98EB407695FE}"/>
    <dgm:cxn modelId="{DF68A4C1-8ACC-4F43-8536-BDEB131EF0C1}" type="presOf" srcId="{B28448BA-C9A8-43EB-A9DB-A0137196E3B9}" destId="{F5FB40AB-A8F0-43CC-AED2-A0B6D3491F03}"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1DC4F4CE-EDBA-4CD4-A182-D6A8815658A3}" type="presOf" srcId="{B28448BA-C9A8-43EB-A9DB-A0137196E3B9}" destId="{189EA2CD-99B4-4604-BDBC-34AEB91058A9}" srcOrd="1" destOrd="0" presId="urn:microsoft.com/office/officeart/2005/8/layout/lProcess2"/>
    <dgm:cxn modelId="{0DF5A9D4-852B-4426-97B7-4FC1F151AC47}" type="presOf" srcId="{BC15291E-510A-4A20-8D69-B0F2ACBA3CC6}" destId="{204F3481-2F4C-45A5-A0A1-C088684F0126}" srcOrd="0" destOrd="0" presId="urn:microsoft.com/office/officeart/2005/8/layout/lProcess2"/>
    <dgm:cxn modelId="{312AB5D7-4E0C-46DF-A508-37B1707257A3}" type="presOf" srcId="{FF0CDCCC-6F78-4064-A419-5EC5C753206F}" destId="{EB498954-62A4-422D-9DE3-1FA74DD1D37F}" srcOrd="0" destOrd="0" presId="urn:microsoft.com/office/officeart/2005/8/layout/lProcess2"/>
    <dgm:cxn modelId="{639F07DB-7964-43D2-95D7-BA7EC4E507FC}" type="presOf" srcId="{5FC74589-1769-4EB4-9E51-9D82632D2E02}" destId="{727186A0-986E-40DF-85B7-ACC6191E0924}" srcOrd="1"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8EC3C2E7-64DB-4F9C-8006-CEE4637C0F0E}" type="presOf" srcId="{E12CEE09-DEBB-4435-B911-A40A12F7930D}" destId="{20F65450-B565-4F6E-8CBD-65CD2502E3B0}"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D58148F6-0304-4B55-9B79-9701BC4683EE}" type="presOf" srcId="{A9A35E3D-01EA-46C6-AED8-865E91E9D6C9}" destId="{F0B767F2-4C7E-481B-967C-8FE0CB529397}" srcOrd="0" destOrd="0" presId="urn:microsoft.com/office/officeart/2005/8/layout/lProcess2"/>
    <dgm:cxn modelId="{2AED99FB-474D-45CA-B51C-5045C2AA3D51}" type="presOf" srcId="{06D87D35-A66C-427C-B6DB-AF958D65D6B3}" destId="{1EC52667-0754-4666-9083-6E56A0F9B67B}" srcOrd="0" destOrd="0" presId="urn:microsoft.com/office/officeart/2005/8/layout/lProcess2"/>
    <dgm:cxn modelId="{42282CED-D52C-459D-A90B-61B83599E1FE}" type="presParOf" srcId="{5473F14B-8F21-412E-B8DE-EADF32D6F521}" destId="{C0D74A84-CA9B-4A55-82D3-C4473BCAB74F}" srcOrd="0" destOrd="0" presId="urn:microsoft.com/office/officeart/2005/8/layout/lProcess2"/>
    <dgm:cxn modelId="{3E8203D6-ED97-429E-B0BE-6A66E9DF775D}" type="presParOf" srcId="{C0D74A84-CA9B-4A55-82D3-C4473BCAB74F}" destId="{F5FB40AB-A8F0-43CC-AED2-A0B6D3491F03}" srcOrd="0" destOrd="0" presId="urn:microsoft.com/office/officeart/2005/8/layout/lProcess2"/>
    <dgm:cxn modelId="{E0EC8D44-126D-479F-AF1C-B8E5087EF62D}" type="presParOf" srcId="{C0D74A84-CA9B-4A55-82D3-C4473BCAB74F}" destId="{189EA2CD-99B4-4604-BDBC-34AEB91058A9}" srcOrd="1" destOrd="0" presId="urn:microsoft.com/office/officeart/2005/8/layout/lProcess2"/>
    <dgm:cxn modelId="{E77F4F25-F6A7-4AE7-AB84-BC431798C141}" type="presParOf" srcId="{C0D74A84-CA9B-4A55-82D3-C4473BCAB74F}" destId="{051CD919-C14E-4FF7-A82B-674D57B30AF8}" srcOrd="2" destOrd="0" presId="urn:microsoft.com/office/officeart/2005/8/layout/lProcess2"/>
    <dgm:cxn modelId="{DF909BD5-CC5D-474D-8766-2160B2D2AA4A}" type="presParOf" srcId="{051CD919-C14E-4FF7-A82B-674D57B30AF8}" destId="{151EFC3A-4B26-48D8-87A4-D28DC0264B02}" srcOrd="0" destOrd="0" presId="urn:microsoft.com/office/officeart/2005/8/layout/lProcess2"/>
    <dgm:cxn modelId="{7E486652-C823-49DA-9DDF-7CB158DB2BDE}" type="presParOf" srcId="{151EFC3A-4B26-48D8-87A4-D28DC0264B02}" destId="{D6B8C86D-B5C5-4707-BB1C-60E6EB9E4EBA}" srcOrd="0" destOrd="0" presId="urn:microsoft.com/office/officeart/2005/8/layout/lProcess2"/>
    <dgm:cxn modelId="{12102F9E-F64A-40D8-9199-EC5D2E0DDB38}" type="presParOf" srcId="{151EFC3A-4B26-48D8-87A4-D28DC0264B02}" destId="{FEA7308F-F292-4734-BC92-11C7BB5AF5E5}" srcOrd="1" destOrd="0" presId="urn:microsoft.com/office/officeart/2005/8/layout/lProcess2"/>
    <dgm:cxn modelId="{400786A6-0ADC-4643-A5E4-0D805721ED38}" type="presParOf" srcId="{151EFC3A-4B26-48D8-87A4-D28DC0264B02}" destId="{20F65450-B565-4F6E-8CBD-65CD2502E3B0}" srcOrd="2" destOrd="0" presId="urn:microsoft.com/office/officeart/2005/8/layout/lProcess2"/>
    <dgm:cxn modelId="{DDAB0717-B88C-423A-A62A-77B5ED7615B0}" type="presParOf" srcId="{151EFC3A-4B26-48D8-87A4-D28DC0264B02}" destId="{1943ED51-E95A-4F6E-A717-80400DEEEE20}" srcOrd="3" destOrd="0" presId="urn:microsoft.com/office/officeart/2005/8/layout/lProcess2"/>
    <dgm:cxn modelId="{A6DE4D02-D64E-4B23-B086-432D6CAA65EA}" type="presParOf" srcId="{151EFC3A-4B26-48D8-87A4-D28DC0264B02}" destId="{80F88CB8-4B64-4172-B897-E8F8383812F7}" srcOrd="4" destOrd="0" presId="urn:microsoft.com/office/officeart/2005/8/layout/lProcess2"/>
    <dgm:cxn modelId="{31549FD8-F597-4F77-97A6-18782A88E4DA}" type="presParOf" srcId="{5473F14B-8F21-412E-B8DE-EADF32D6F521}" destId="{DC9EA69A-B885-4DA4-818F-1748672594CF}" srcOrd="1" destOrd="0" presId="urn:microsoft.com/office/officeart/2005/8/layout/lProcess2"/>
    <dgm:cxn modelId="{22C3AD8E-4B53-4D5C-AF8E-87D6EB41B2B1}" type="presParOf" srcId="{5473F14B-8F21-412E-B8DE-EADF32D6F521}" destId="{3A6F3D38-6FA6-469E-B3C3-234BD62E4CCA}" srcOrd="2" destOrd="0" presId="urn:microsoft.com/office/officeart/2005/8/layout/lProcess2"/>
    <dgm:cxn modelId="{53A18B85-994E-4B79-9E1E-727F7BB85DBD}" type="presParOf" srcId="{3A6F3D38-6FA6-469E-B3C3-234BD62E4CCA}" destId="{C1CD2EAA-2E66-4BDA-BB6E-F99B46E1B919}" srcOrd="0" destOrd="0" presId="urn:microsoft.com/office/officeart/2005/8/layout/lProcess2"/>
    <dgm:cxn modelId="{08F5FEA7-4CFE-4E93-8A64-9ABD2A66A951}" type="presParOf" srcId="{3A6F3D38-6FA6-469E-B3C3-234BD62E4CCA}" destId="{727186A0-986E-40DF-85B7-ACC6191E0924}" srcOrd="1" destOrd="0" presId="urn:microsoft.com/office/officeart/2005/8/layout/lProcess2"/>
    <dgm:cxn modelId="{B0DCECD8-FF90-4253-A62A-3A2FB997E988}" type="presParOf" srcId="{3A6F3D38-6FA6-469E-B3C3-234BD62E4CCA}" destId="{F4329E4E-5431-4760-B147-9E77700EF61A}" srcOrd="2" destOrd="0" presId="urn:microsoft.com/office/officeart/2005/8/layout/lProcess2"/>
    <dgm:cxn modelId="{B6B214E2-AB6A-4069-B2D2-DBC9FA97CA24}" type="presParOf" srcId="{F4329E4E-5431-4760-B147-9E77700EF61A}" destId="{B5C22EF8-EBFA-4704-BF77-C1B26E178B0D}" srcOrd="0" destOrd="0" presId="urn:microsoft.com/office/officeart/2005/8/layout/lProcess2"/>
    <dgm:cxn modelId="{F05610A7-6119-48DF-AA71-FF0A187BB014}" type="presParOf" srcId="{B5C22EF8-EBFA-4704-BF77-C1B26E178B0D}" destId="{EFE71110-9F14-440A-945D-9BFF90054013}" srcOrd="0" destOrd="0" presId="urn:microsoft.com/office/officeart/2005/8/layout/lProcess2"/>
    <dgm:cxn modelId="{64421C06-0FB6-4F10-90F0-5258FB24EA0D}" type="presParOf" srcId="{B5C22EF8-EBFA-4704-BF77-C1B26E178B0D}" destId="{35EA0CEB-E637-4D3C-96EF-C8D3B04060F2}" srcOrd="1" destOrd="0" presId="urn:microsoft.com/office/officeart/2005/8/layout/lProcess2"/>
    <dgm:cxn modelId="{CDE155BA-757F-46FA-9F4C-5ED16310FF99}" type="presParOf" srcId="{B5C22EF8-EBFA-4704-BF77-C1B26E178B0D}" destId="{9E190C18-AEDE-45E1-8A46-924B1190ACB6}" srcOrd="2" destOrd="0" presId="urn:microsoft.com/office/officeart/2005/8/layout/lProcess2"/>
    <dgm:cxn modelId="{8BAE975D-1275-439D-B957-14711F8FB447}" type="presParOf" srcId="{B5C22EF8-EBFA-4704-BF77-C1B26E178B0D}" destId="{1E1AD27B-2438-4D0B-AB02-AF912F764D09}" srcOrd="3" destOrd="0" presId="urn:microsoft.com/office/officeart/2005/8/layout/lProcess2"/>
    <dgm:cxn modelId="{F0495C62-E198-42E0-AC46-C8AF40398FDC}" type="presParOf" srcId="{B5C22EF8-EBFA-4704-BF77-C1B26E178B0D}" destId="{EB498954-62A4-422D-9DE3-1FA74DD1D37F}" srcOrd="4" destOrd="0" presId="urn:microsoft.com/office/officeart/2005/8/layout/lProcess2"/>
    <dgm:cxn modelId="{2FF66878-A044-4FE0-980E-6E171001CCAE}" type="presParOf" srcId="{5473F14B-8F21-412E-B8DE-EADF32D6F521}" destId="{BB3C6D49-326B-48DE-AC1D-9DC877BB01DD}" srcOrd="3" destOrd="0" presId="urn:microsoft.com/office/officeart/2005/8/layout/lProcess2"/>
    <dgm:cxn modelId="{CAC9BCC0-2287-4386-9246-F7FCC4E87259}" type="presParOf" srcId="{5473F14B-8F21-412E-B8DE-EADF32D6F521}" destId="{EF090B29-38A2-4F08-90FA-7BB67BE8B3E2}" srcOrd="4" destOrd="0" presId="urn:microsoft.com/office/officeart/2005/8/layout/lProcess2"/>
    <dgm:cxn modelId="{634AD701-4B26-4B97-AE81-5BE9B76DD444}" type="presParOf" srcId="{EF090B29-38A2-4F08-90FA-7BB67BE8B3E2}" destId="{9A6AB0E7-12CE-4F4C-9194-CFD62AA0E26B}" srcOrd="0" destOrd="0" presId="urn:microsoft.com/office/officeart/2005/8/layout/lProcess2"/>
    <dgm:cxn modelId="{325719A9-5586-46D6-AFF3-7A4B52920E3C}" type="presParOf" srcId="{EF090B29-38A2-4F08-90FA-7BB67BE8B3E2}" destId="{4735A497-84C1-49AD-B2D7-A0E2E20F2536}" srcOrd="1" destOrd="0" presId="urn:microsoft.com/office/officeart/2005/8/layout/lProcess2"/>
    <dgm:cxn modelId="{71891AB0-A59A-4539-B60C-F7A585578155}" type="presParOf" srcId="{EF090B29-38A2-4F08-90FA-7BB67BE8B3E2}" destId="{5235814C-D240-476B-A6EA-F820ADA9F290}" srcOrd="2" destOrd="0" presId="urn:microsoft.com/office/officeart/2005/8/layout/lProcess2"/>
    <dgm:cxn modelId="{7CA9B9EA-F20D-4EEB-A0E9-A3FA92C04C5A}" type="presParOf" srcId="{5235814C-D240-476B-A6EA-F820ADA9F290}" destId="{F8C87951-0BEC-442E-BD13-E67FB71AC42B}" srcOrd="0" destOrd="0" presId="urn:microsoft.com/office/officeart/2005/8/layout/lProcess2"/>
    <dgm:cxn modelId="{8AFB00FB-CAA2-43CE-A8AF-EF3374D9ECD4}" type="presParOf" srcId="{F8C87951-0BEC-442E-BD13-E67FB71AC42B}" destId="{DECF7DEE-4FD4-4CE5-AEDF-10353AC11531}" srcOrd="0" destOrd="0" presId="urn:microsoft.com/office/officeart/2005/8/layout/lProcess2"/>
    <dgm:cxn modelId="{57BFE98A-5C69-45EE-A780-D10677CB93DA}" type="presParOf" srcId="{F8C87951-0BEC-442E-BD13-E67FB71AC42B}" destId="{739A0DE6-D28A-493F-A1CB-4B3CCAC72873}" srcOrd="1" destOrd="0" presId="urn:microsoft.com/office/officeart/2005/8/layout/lProcess2"/>
    <dgm:cxn modelId="{FFD1F25E-2D75-4583-8CC5-71CC5BFCF043}" type="presParOf" srcId="{F8C87951-0BEC-442E-BD13-E67FB71AC42B}" destId="{02FBE83C-F7E3-4AC9-9A61-66BF67D7D8B6}" srcOrd="2" destOrd="0" presId="urn:microsoft.com/office/officeart/2005/8/layout/lProcess2"/>
    <dgm:cxn modelId="{57F60D12-C09D-48F1-B17F-AAA84E005254}" type="presParOf" srcId="{F8C87951-0BEC-442E-BD13-E67FB71AC42B}" destId="{87C5B8B3-4388-4867-AA6C-4B2D717EAAF2}" srcOrd="3" destOrd="0" presId="urn:microsoft.com/office/officeart/2005/8/layout/lProcess2"/>
    <dgm:cxn modelId="{2A6354B9-0A83-4D00-9F4D-F3AA5BDC2C16}" type="presParOf" srcId="{F8C87951-0BEC-442E-BD13-E67FB71AC42B}" destId="{1EC52667-0754-4666-9083-6E56A0F9B67B}" srcOrd="4" destOrd="0" presId="urn:microsoft.com/office/officeart/2005/8/layout/lProcess2"/>
    <dgm:cxn modelId="{12379EE8-CA14-471A-B571-4B4F5099519F}" type="presParOf" srcId="{5473F14B-8F21-412E-B8DE-EADF32D6F521}" destId="{9C67C073-8031-4FB8-83D0-BB3987979FB7}" srcOrd="5" destOrd="0" presId="urn:microsoft.com/office/officeart/2005/8/layout/lProcess2"/>
    <dgm:cxn modelId="{A6DD8289-EDA8-4E2D-9030-68BD2F6E0383}" type="presParOf" srcId="{5473F14B-8F21-412E-B8DE-EADF32D6F521}" destId="{3D53649F-3A9D-48AC-B3B4-F9359FF49907}" srcOrd="6" destOrd="0" presId="urn:microsoft.com/office/officeart/2005/8/layout/lProcess2"/>
    <dgm:cxn modelId="{8344ED31-05F9-4BB0-B0D1-3A4B5BA370A9}" type="presParOf" srcId="{3D53649F-3A9D-48AC-B3B4-F9359FF49907}" destId="{18B77C7D-672C-4358-9CA6-BD8FA6E2302A}" srcOrd="0" destOrd="0" presId="urn:microsoft.com/office/officeart/2005/8/layout/lProcess2"/>
    <dgm:cxn modelId="{6BE07ECF-5E77-4C6F-8BC3-1A3F8EC7FC78}" type="presParOf" srcId="{3D53649F-3A9D-48AC-B3B4-F9359FF49907}" destId="{AB95B1F2-DB60-4BC5-81D3-1FA274FF69C7}" srcOrd="1" destOrd="0" presId="urn:microsoft.com/office/officeart/2005/8/layout/lProcess2"/>
    <dgm:cxn modelId="{9F763F1B-F7E6-4788-9C53-100904FC0774}" type="presParOf" srcId="{3D53649F-3A9D-48AC-B3B4-F9359FF49907}" destId="{9D4EF955-0664-47BE-890F-75DA470A2A2E}" srcOrd="2" destOrd="0" presId="urn:microsoft.com/office/officeart/2005/8/layout/lProcess2"/>
    <dgm:cxn modelId="{2332E994-3C62-40F8-A49A-0466429BA297}" type="presParOf" srcId="{9D4EF955-0664-47BE-890F-75DA470A2A2E}" destId="{CCD58064-6258-410C-B1E0-023DF3946A43}" srcOrd="0" destOrd="0" presId="urn:microsoft.com/office/officeart/2005/8/layout/lProcess2"/>
    <dgm:cxn modelId="{49EC44AE-5A91-4B00-B5A6-6A230F629631}" type="presParOf" srcId="{CCD58064-6258-410C-B1E0-023DF3946A43}" destId="{204F3481-2F4C-45A5-A0A1-C088684F0126}" srcOrd="0" destOrd="0" presId="urn:microsoft.com/office/officeart/2005/8/layout/lProcess2"/>
    <dgm:cxn modelId="{6B815F1A-DE43-4C56-A5B6-17F9794EFDC3}" type="presParOf" srcId="{CCD58064-6258-410C-B1E0-023DF3946A43}" destId="{B768FAA9-E2C4-4A6B-82D8-EF54C53E14D8}" srcOrd="1" destOrd="0" presId="urn:microsoft.com/office/officeart/2005/8/layout/lProcess2"/>
    <dgm:cxn modelId="{B780E6B3-294B-403C-AA84-4B06E8A12BA9}" type="presParOf" srcId="{CCD58064-6258-410C-B1E0-023DF3946A43}" destId="{0F3CAB81-CF76-498F-9619-BAF8144FA3C3}" srcOrd="2" destOrd="0" presId="urn:microsoft.com/office/officeart/2005/8/layout/lProcess2"/>
    <dgm:cxn modelId="{12121146-0619-4C4B-8C91-00F39FAFBE15}" type="presParOf" srcId="{CCD58064-6258-410C-B1E0-023DF3946A43}" destId="{0E0C811E-F3C5-4F24-A485-437F0C0EAD6A}" srcOrd="3" destOrd="0" presId="urn:microsoft.com/office/officeart/2005/8/layout/lProcess2"/>
    <dgm:cxn modelId="{BA262D5B-77DC-491C-AE7D-98DDFFB8D0BC}" type="presParOf" srcId="{CCD58064-6258-410C-B1E0-023DF3946A43}" destId="{80762C44-FA02-441A-8A8D-FC00E4F372F1}" srcOrd="4" destOrd="0" presId="urn:microsoft.com/office/officeart/2005/8/layout/lProcess2"/>
    <dgm:cxn modelId="{A1219445-0561-4818-B3E2-419577CBD382}" type="presParOf" srcId="{5473F14B-8F21-412E-B8DE-EADF32D6F521}" destId="{1EEF13C7-AF43-4380-A8A5-F72A5D476D05}" srcOrd="7" destOrd="0" presId="urn:microsoft.com/office/officeart/2005/8/layout/lProcess2"/>
    <dgm:cxn modelId="{61055977-DBA8-4A09-B548-D4CE248EF13E}" type="presParOf" srcId="{5473F14B-8F21-412E-B8DE-EADF32D6F521}" destId="{0618492F-D453-4601-9C36-8CE6AA153D1B}" srcOrd="8" destOrd="0" presId="urn:microsoft.com/office/officeart/2005/8/layout/lProcess2"/>
    <dgm:cxn modelId="{9201C60B-446D-459A-A4EE-076E7887C934}" type="presParOf" srcId="{0618492F-D453-4601-9C36-8CE6AA153D1B}" destId="{5A591EE2-4B7B-40DB-B051-D75F7BFEDDD6}" srcOrd="0" destOrd="0" presId="urn:microsoft.com/office/officeart/2005/8/layout/lProcess2"/>
    <dgm:cxn modelId="{200C3F03-A1A2-4A3D-9B0B-B0168E0EFE99}" type="presParOf" srcId="{0618492F-D453-4601-9C36-8CE6AA153D1B}" destId="{34BAB90F-F3E5-4FFB-A339-2946D1CD0CCB}" srcOrd="1" destOrd="0" presId="urn:microsoft.com/office/officeart/2005/8/layout/lProcess2"/>
    <dgm:cxn modelId="{C3E42C44-5041-42B1-9783-98EBA92549C5}" type="presParOf" srcId="{0618492F-D453-4601-9C36-8CE6AA153D1B}" destId="{BA794F96-F89B-483A-BF3A-9118CA9CCDA4}" srcOrd="2" destOrd="0" presId="urn:microsoft.com/office/officeart/2005/8/layout/lProcess2"/>
    <dgm:cxn modelId="{C967FBFA-8D0D-4F84-BBA5-D2769D710DA0}" type="presParOf" srcId="{BA794F96-F89B-483A-BF3A-9118CA9CCDA4}" destId="{76BCF6F8-619E-4477-AF5E-3CC45345624F}" srcOrd="0" destOrd="0" presId="urn:microsoft.com/office/officeart/2005/8/layout/lProcess2"/>
    <dgm:cxn modelId="{64D72F2D-125C-477B-A0F8-E8C57A6FF250}" type="presParOf" srcId="{76BCF6F8-619E-4477-AF5E-3CC45345624F}" destId="{F0B767F2-4C7E-481B-967C-8FE0CB529397}" srcOrd="0" destOrd="0" presId="urn:microsoft.com/office/officeart/2005/8/layout/lProcess2"/>
    <dgm:cxn modelId="{A7CC370B-16CA-41BB-AEA6-886E9C5A67C1}" type="presParOf" srcId="{76BCF6F8-619E-4477-AF5E-3CC45345624F}" destId="{B342BD1C-A54C-4F1C-A099-03A03E61088D}" srcOrd="1" destOrd="0" presId="urn:microsoft.com/office/officeart/2005/8/layout/lProcess2"/>
    <dgm:cxn modelId="{8859CD92-05DE-4B2B-81DE-7C1A7764C145}" type="presParOf" srcId="{76BCF6F8-619E-4477-AF5E-3CC45345624F}" destId="{6F277C00-29F7-4ECD-8C97-37788C7BA770}" srcOrd="2" destOrd="0" presId="urn:microsoft.com/office/officeart/2005/8/layout/lProcess2"/>
    <dgm:cxn modelId="{57A4D2F6-CC1D-4CE5-99E0-42B993D824D3}" type="presParOf" srcId="{76BCF6F8-619E-4477-AF5E-3CC45345624F}" destId="{3945A699-1DD4-41EF-B849-687FF56CB987}" srcOrd="3" destOrd="0" presId="urn:microsoft.com/office/officeart/2005/8/layout/lProcess2"/>
    <dgm:cxn modelId="{B16EAED8-388E-4D11-B1E1-0EE1FA43214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00FF"/>
              </a:solidFill>
            </a:rPr>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Network Analysis</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5/1/2024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1:43:05.6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1,'14'-1,"0"2,1 0,-1 0,17 5,-4-1,142 33,131 41,188 53,217 64,217 62,180 50,174 30,130 3,4536 788,-4552-923,-116-26,-120-28,-128-14,-138-19,-139-20,-134-11,-139-12,-118-19,-356-57,531 87,-9 26,-336-64,689 164,-122-89,-683-118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19.5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971 89,'-13'-1,"0"-1,-1 0,-21-6,-9-2,-104-16,-256-10,349 34,23 0,-1 2,1 1,-50 8,78-8,1 0,0 0,0 0,0 0,0 0,-1 1,2-1,-1 1,0 0,0 0,0 0,1 0,-1 0,1 1,0-1,0 1,0-1,0 1,0 0,0 0,1 0,-1 0,1 0,0 0,0 0,0 1,0-1,1 0,-1 0,1 7,0-2,1 0,0 0,0-1,0 1,1 0,1 0,-1-1,1 0,1 1,-1-1,1 0,6 8,16 19,2-2,49 46,77 53,-73-64,173 159,-198-171,-2 4,61 85,-73-82,-3 1,-2 2,33 84,-50-97,-2 0,-3 2,-2-1,-2 2,3 56,-8-30,-7 121,0-191,0 0,-1-1,0 1,-1-1,0 1,0-1,-1 0,-1 0,0 0,0-1,-1 1,-10 11,7-10,-1-1,-1-1,1 1,-1-2,-1 0,0 0,0-1,-21 10,1-6,-1 0,1-2,-1-2,-1-1,1-1,-1-2,-40-1,47-2,-343-13,355 13,1-2,0 0,0 0,0-2,0 0,0 0,-21-11,11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0.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5,'4'-4,"3"7,-1 17,8 20,2 12,3 2,-2-3,-4-6,-4-6,-3-9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0.5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1.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643 287,'0'-20,"1"-4,-1 1,-2-1,0 0,-9-37,10 55,-1 1,0-1,0 1,-1-1,1 1,-1 0,-1 0,1 0,0 0,-1 1,0-1,0 1,-1 0,1 0,-1 1,0-1,0 1,0 0,0 0,0 1,-1 0,1 0,-11-3,3 2,1 1,-1 0,1 1,-1 0,0 1,1 0,-13 3,20-3,0 1,0 1,0-1,0 0,0 1,1 0,-1 1,1-1,-1 1,1-1,0 1,0 0,0 1,1-1,-1 1,1 0,0-1,0 2,-5 7,-7 22,3 1,0 0,2 0,-5 40,8-44,-5 29,-5 83,15-112,2 0,1 0,1 0,10 49,-10-73,0 1,1-1,0 0,0 0,0 0,1 0,0 0,1-1,-1 0,1 0,0 0,1 0,-1-1,1 0,0 0,1-1,-1 1,1-1,0-1,0 1,0-1,0-1,10 3,-7-2,0-1,0 0,1-1,-1 0,1-1,-1 0,1-1,-1 0,0-1,0 0,1 0,-1-1,0 0,-1-1,1 0,15-10,-1-1,-2-1,1-1,-2-1,-1-1,0-1,-1 0,-1-2,29-46,-39 52,-1 0,-1-1,-1 1,0-1,-2 0,1-1,-2 1,1-23,-1 4,-2 36,0 0,0 1,1-1,-1 0,0 0,0 0,0 0,0 1,0-1,1 0,-1 0,0 0,0 0,0 0,1 0,-1 0,0 1,0-1,0 0,1 0,-1 0,0 0,0 0,1 0,-1 0,0 0,0 0,0 0,1 0,-1 0,0 0,0-1,0 1,1 0,-1 0,0 0,0 0,0 0,1 0,-1 0,0 0,0-1,0 1,0 0,1 0,-1 0,0 0,0-1,0 1,0 0,0 0,0 0,0-1,0 1,1 0,-1 0,0-1,0 1,8 23,7 48,8 106,-11 75,-10-202,-1-32,0 487,-4-474,-1 0,-2 0,-1-1,-1 0,-1 0,-2-1,-1 0,-1-1,-1-1,-19 26,23-37,-1-1,-1-1,0 0,-1-1,-1 0,0-1,0 0,-1-2,-1 1,1-2,-2 0,1-1,-1-1,-1 0,1-1,-1-1,-36 5,7-7,-1-3,1-2,-78-13,-38-2,129 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3.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602 86,'0'-2,"-1"0,1 0,-1-1,1 2,-1-1,0 0,0 0,0 0,0 0,0 0,0 1,0-1,-1 0,1 1,-1-1,1 1,-1 0,0-1,-2 0,-37-19,23 14,-1 2,0 0,-1 1,1 0,-1 2,0 1,0 0,0 1,1 1,-26 5,37-5,-1 1,1 0,0 0,0 1,0 0,1 1,-1-1,1 1,0 1,0-1,0 1,0 1,1-1,0 1,0 0,1 1,-1-1,1 1,1 0,-1 0,1 1,1-1,-1 1,1 0,1 0,-4 11,2 12,1-1,1 0,2 1,1-1,1 1,2-1,1 0,1 0,2-1,0 1,21 44,6 0,3-1,3-2,54 70,-10-30,5-4,4-3,110 91,-175-169,160 152,-144-132,76 103,-111-134,0 2,0-1,-2 1,0 0,-1 1,0 0,-2 0,6 33,-10-45,0 0,0 0,-1 0,0 0,-1 0,1 0,-1 0,0 0,0 0,-1 0,0 0,0 0,0-1,-1 1,0-1,0 0,0 0,-1 0,1 0,-1 0,0-1,-1 0,1 0,-1 0,0 0,0-1,0 1,0-1,0-1,-11 5,-14 3,-1-1,0-1,-1-1,-36 2,-134 2,159-10,-523-1,555 0,0-1,-1 0,1-1,0 1,0-2,0 0,0 0,1-1,-11-6,14 7,1-2,0 1,0-1,0 0,0 0,1 0,0-1,0 0,1 0,-1 0,1 0,1-1,-1 0,-3-10,-14-55,5-4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779 532,'0'-34,"1"-21,-2-1,-2 1,-21-105,21 149,0 1,-1 0,0 0,-1 0,1 1,-2-1,0 1,0 1,-12-14,13 16,-1 1,0 0,0 0,-1 0,1 1,-1 0,0 1,0-1,-1 1,1 1,0-1,-1 1,-13-2,-5 1,1 0,-1 2,0 1,0 1,0 1,-32 7,45-6,0 1,0 0,1 1,-1 0,1 2,0-1,0 1,1 1,0 0,1 0,-1 1,2 1,-16 18,0 6,2 1,2 1,1 1,1 1,2 1,2 1,2 0,2 0,1 1,2 1,2-1,2 1,1 0,5 57,0-74,1-1,2 0,0 0,2 0,0 0,2-1,0-1,2 1,0-2,19 26,-13-22,2-1,1-1,0-1,2-1,1 0,0-2,51 32,-56-42,0 0,1-1,0-1,0 0,1-2,-1 0,1-1,31 1,-22-3,-1-2,0-1,1-1,-1-2,44-11,-54 10,0-1,-1-1,0 0,0-1,0-1,-1-1,-1-1,1 0,26-26,-24 18,-1-1,0-1,-2 0,0-1,-2-1,16-35,-9 8,-3-1,-2 0,-2-1,-3-1,-1 1,1-79,-10 41,-1 53,7-64,-6 97,1 0,0 0,0 0,0 0,0 0,1 0,-1 0,1 0,0 1,0-1,3-3,-4 7,-1-1,1 0,0 1,0-1,-1 1,1-1,0 1,0-1,0 1,0-1,-1 1,1 0,0 0,0-1,0 1,0 0,0 0,0 0,0 0,1 0,1 1,-1 0,0-1,0 1,0 0,0 0,0 0,0 1,-1-1,1 0,0 1,0-1,1 3,26 31,-2 1,-1 1,37 72,-12-20,-2-10,-7-14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4.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1,'1'0,"0"1,0-1,0 1,0 0,0-1,-1 1,1 0,0-1,0 1,-1 0,1 0,0 0,-1 0,1 0,-1 0,1 0,-1 0,1 0,-1 0,0 0,0 0,1 0,-1 0,0 2,1-1,18 72,13 91,-1 84,-26-203,61 766,-60-757,-17-233,-12-401,32 434,-6 124,1 0,1 0,0 0,14-31,-16 46,-1 1,1 0,0 0,0 0,0 0,1 1,-1-1,1 1,5-4,-8 7,0 0,1 0,-1 0,1 1,-1-1,1 0,-1 1,1-1,-1 1,1 0,-1-1,1 1,0 0,-1 0,1 0,-1 0,1 0,0 1,-1-1,1 0,-1 1,1-1,-1 1,1-1,-1 1,1 0,-1 0,0-1,1 1,-1 0,0 0,0 1,1-1,0 2,5 4,-1 1,0 0,-1 0,0 0,0 1,-1 0,0-1,3 13,20 81,-26-95,16 104,-14-79,1-1,2 0,1 0,11 31,-17-60,-1-1,1 1,0 0,0 0,0-1,0 1,0-1,0 1,0-1,0 1,0-1,1 0,-1 1,1-1,-1 0,1 0,-1 0,1 0,0 0,-1-1,1 1,0 0,2 0,-1-1,-1 0,1-1,0 1,-1 0,1-1,0 0,-1 1,1-1,-1 0,1 0,-1-1,1 1,-1-1,3-1,7-7,0 0,-1-1,-1 0,16-20,58-94,-6 9,-48 71,-21 30,1 0,0 1,1 0,20-19,-30 32,0 0,1 0,-1 0,1 0,-1 0,1 0,0 0,-1 0,1 1,0-1,-1 1,1-1,0 1,0 0,0-1,-1 1,1 0,0 0,0 0,0 1,-1-1,1 0,0 1,0-1,-1 1,1 0,0-1,-1 1,1 0,1 1,1 1,0 1,0-1,0 1,-1 0,0 0,0 0,0 0,0 1,-1-1,3 6,9 29,-1 0,-3 0,-1 1,7 68,-9-56,10 68,39 322,-52-389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5.9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373 800,'12'-1,"0"-1,-1 1,1-2,-1 0,1 0,-1-1,0 0,0-1,-1 0,1-1,-1 0,0-1,-1 0,0-1,0 1,0-2,11-13,-8 8,-1-1,0-1,-1 0,0 0,-2-1,0 0,0-1,-2 1,0-1,4-24,-4-18,-2 0,-4 0,-7-72,7 122,-1 0,-1 0,0 0,0 0,-1 0,0 0,-1 1,0 0,-9-16,10 20,-1 0,0 0,0 0,-1 1,0-1,1 1,-1 1,-1-1,1 0,0 1,-1 0,0 1,1-1,-1 1,0 0,-12-2,9 3,0 0,0 0,0 1,0 0,0 1,0 0,0 0,0 1,1 0,-1 1,1 0,-1 0,1 0,0 1,0 1,0-1,1 1,-1 1,-12 11,0 4,1 0,0 1,2 1,1 0,-15 29,-5 14,4 1,2 2,4 0,3 2,-27 137,30-81,7 1,3 205,10-251,8 145,-5-194,2-1,1 0,2 0,20 57,-20-73,1-1,0 1,1-2,0 1,1-1,1-1,0 0,1 0,0-1,1-1,0-1,1 0,0 0,1-1,-1-1,2-1,-1-1,1 0,0-1,0 0,21 2,87 0,127-8,-111-1,-3 1,-90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6.6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1,'5'0,"5"0,7 14,10 51,-1 53,-3 53,-7 44,-5 42,-5 24,-4 7,-1-8,-2-19,0-40,0-47,0-50,0-45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7.3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0,'22'399,"-9"-311,3-1,40 125,-47-183,2 0,0-2,2 1,20 31,-28-52,0 0,0 0,0 0,1-1,0 1,1-1,-1-1,1 1,0-1,1 0,-1-1,1 0,0 0,0-1,0 0,0 0,1 0,-1-2,12 3,178-6,-153 0,-4 0,-1-1,0-3,0-1,0-3,-1 0,0-3,57-27,460-285,-410 232,63-50,-181 121,-1-2,-2 0,0-2,42-56,-61 73,0-1,-1 0,8-19,-6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20:45.8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31,'0'-1,"0"0,1 0,-1 0,0 0,1 0,-1 0,1 0,0 1,-1-1,1 0,0 0,-1 1,1-1,0 1,0-1,0 0,-1 1,1-1,0 1,0 0,0-1,0 1,0 0,0 0,0-1,0 1,1 0,35-4,-30 3,364-7,-238 9,18414 0,-18522-1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8.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807 24,'-4'-3,"0"1,1-1,-1 1,0 0,0 0,0 0,-1 1,1-1,0 1,-1 0,1 0,-1 1,1-1,-1 1,1 0,-1 0,1 0,-6 2,-3 0,1 0,-1 1,0 1,1 0,-14 6,0 4,1 0,0 2,-29 23,-65 64,114-99,-44 40,-45 55,76-78,1 1,1 1,1 1,2 0,-15 32,-2 21,2 2,-18 88,38-127,1-1,3 1,1 1,1-1,3 0,7 56,-6-86,1 1,0-1,0 1,1-1,1 0,0 0,0-1,1 1,0-1,0 0,1-1,0 0,1 0,0 0,10 7,14 8,1-1,68 32,-52-28,239 110,-235-115,1-3,1-3,91 15,189-8,4-24,-195 0,-103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29.6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172 148,'-4'0,"0"1,0 0,0 0,0 0,0 0,0 1,1-1,-1 1,0 0,1 0,-1 1,1-1,0 1,-6 5,1 1,0-1,1 1,-13 20,10-11,1 2,1-1,1 1,0 0,1 1,2 0,-4 32,0 154,8-170,0 27,9 72,-6-114,1 0,1 0,1-1,1 0,0 0,21 39,-13-35,1-1,1 0,1-1,1-1,1-1,0-1,2 0,1-2,0 0,32 18,-39-28,1 1,0-2,0 0,1-1,-1-1,1-1,0 0,1-1,-1-1,0-1,1-1,-1 0,1-1,-1-1,0-1,1-1,19-6,-23 5,0-1,0 0,-1-1,0-1,0 0,-1-1,0 0,-1-1,0 0,0-1,-1-1,-1 0,0 0,0-1,-1 0,-1 0,0-1,-1-1,-1 1,0-1,-1 0,0 0,4-27,-2-3,-2 0,-3 0,-4-83,0 113,0 1,-2-1,1 0,-2 1,0 0,-1 0,0 0,-12-18,-10-11,-37-44,36 50,-33-45,-127-158,148 185,34 43,-1 0,-1 1,0-1,-20-17,25 26,-1 0,0 0,0 1,0 0,-1 0,1 1,0-1,-1 1,1 0,-1 1,1-1,-1 1,0 0,-9 2,-7-1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30.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7,'0'-1,"0"1,0 0,0 0,0-1,0 1,0 0,1-1,-1 1,0 0,0 0,0-1,1 1,-1 0,0 0,0-1,1 1,-1 0,0 0,0 0,1 0,-1-1,0 1,1 0,-1 0,0 0,1 0,-1 0,0 0,0 0,1 0,-1 0,0 0,1 0,-1 0,0 0,1 0,-1 0,0 0,1 1,-1-1,0 0,1 0,-1 0,0 0,0 0,1 1,-1-1,0 0,0 0,0 1,1-1,-1 0,0 1,20 13,-2 5,-1 1,0 0,-2 2,0-1,18 39,50 132,-24-26,-7 1,-8 3,23 178,3 130,37 237,-61-417,-33-205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31.1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0 170,'7'4,"-1"1,0 0,-1 0,1 0,-1 1,0-1,0 1,-1 0,0 1,0-1,0 1,-1 0,5 13,-3-9,16 39,-2 0,15 65,14 113,-32-147,36 194,-44-242,-2-54,-1-8,12-36,47-115,-28 88,111-257,-120 297,2 2,2 1,2 1,59-65,-86 107,-1 0,1 1,0-1,0 1,1 1,0-1,0 1,0 0,0 1,12-5,-14 7,0 0,-1 1,1-1,0 1,0 0,-1 0,1 1,0-1,0 1,-1 0,1 0,0 1,-1-1,0 1,1 0,-1 0,0 0,7 6,6 5,-1 1,0 1,-1 1,-1 0,-1 0,0 1,-1 1,-1 0,18 40,1 13,27 105,-53-164,180 739,-160-632,-15-74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32.4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2087 476,'0'-11,"0"0,0 0,-1 0,0 0,-1 0,0 0,-1 0,0 1,-1-1,0 1,-1 0,0 0,0 0,-1 1,0 0,-1 0,-11-12,-4 0,-2 2,0 1,0 1,-37-19,14 12,-81-29,62 32,-1 4,-1 2,-121-11,-211 14,355 13,0 1,0 2,0 3,-86 23,109-23,0 1,1 1,0 1,1 1,0 1,0 0,1 2,1 0,0 1,2 1,-25 28,33-34,1-1,0 2,1-1,0 1,1 0,0 0,0 0,1 1,1-1,0 1,0 0,2 0,-1 0,1 1,1-1,0 0,1 0,0 0,1 1,1-1,-1-1,2 1,0 0,0-1,1 0,0 0,1 0,1-1,-1 1,16 15,29 34,4-4,112 92,139 75,-297-216,391 254,-53-36,-15 22,-326-242,25 20,-1 0,-2 2,0 1,31 43,-53-63,-2 0,1 1,-1-1,-1 1,0 0,0 0,0 0,-1 0,-1 1,1 17,-1 3,-9 59,8-80,-1 0,-1 1,0-1,0 1,0-1,-2 0,1 0,-1 0,0 0,-1 0,-5 8,3-9,0 0,-1 0,0 0,-1-1,1 0,-1-1,0 0,-1 0,-12 5,-32 13,-1-3,-1-2,-89 19,-186 13,-469-15,538-32,171 0,-156 27,214-25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33.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733 65,'0'-1,"0"0,-1 1,1-1,0 1,0-1,-1 0,1 1,-1-1,1 1,0-1,-1 1,1-1,-1 1,1-1,-1 1,1-1,-1 1,0 0,1-1,-1 1,1 0,-1-1,0 1,1 0,-1 0,0 0,0-1,-25-3,21 3,-47-6,0 3,0 1,-79 7,117-1,-1 1,1 0,0 0,0 2,1-1,0 2,0 0,0 0,1 2,-20 16,6-2,2 0,0 2,-29 42,39-48,2 0,0 2,2-1,0 1,1 1,1 0,1 0,1 0,-3 29,4-8,2 0,2 0,8 87,-5-117,0 0,0 1,2-1,-1 0,1-1,13 25,-14-30,1-1,0 0,0 0,1 0,0-1,0 1,0-1,1-1,0 1,0-1,0 0,0 0,1 0,11 4,-1-2,1-1,0-1,0 0,0-1,0-1,0-1,1 0,27-3,-19-2,-1-1,0 0,0-2,0-2,30-13,-2-5,-1-2,-1-3,-2-2,68-60,-69 51,-1-2,-3-2,79-105,-99 114,-1-1,-2 0,-2-2,-2 0,-1-1,18-73,-23 68,-12 46,0 1,0-1,0 0,0 1,0-1,1 0,-1 1,0-1,0 0,1 1,-1-1,0 1,1-1,-1 0,1 1,-1-1,0 1,1-1,-1 1,1 0,0-1,-1 1,1-1,-1 1,1 0,0 0,-1-1,1 1,0 0,-1 0,1 0,1-1,-1 2,1 0,-1 0,1 0,-1 0,0 0,1 0,-1 1,0-1,0 0,0 1,0-1,0 1,0 1,13 23,-2 1,-1 0,-2 1,0 0,5 36,0-7,129 419,-116-399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34.6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0,'2'0,"1"0,-1 1,0-1,0 0,1 1,-1 0,0-1,0 1,0 0,0 0,0 0,0 0,0 1,0-1,0 0,-1 1,1-1,0 1,-1 0,0-1,2 3,2 5,0 0,0 0,5 17,-7-18,25 75,-3 2,15 97,13 183,-38-253,-5-46,-7-56,0-17,2-53,-3-67,-1 16,0 64,13-192,-9 197,2 0,2 1,23-69,-30 105,0-1,1 1,0 0,-1 0,2 0,-1 0,0 1,6-6,-8 9,0 0,0 0,0 0,1 0,-1 1,0-1,1 0,-1 0,1 1,-1-1,1 1,-1-1,1 1,-1 0,1 0,-1-1,1 1,-1 0,1 0,0 1,-1-1,1 0,-1 0,1 1,-1-1,1 1,-1-1,0 1,1 0,-1 0,1-1,-1 1,0 0,2 2,1 0,0 1,-1 0,1 0,-1 1,0-1,0 1,0-1,-1 1,5 10,13 55,30 243,-37-204,6 56,19 126,-30-263,-8-28,1 0,-1 0,0 0,0 0,0 0,0 1,0-1,0 0,0 0,0 0,0 0,1 0,-1 0,0 0,0 0,0 0,0 0,0 1,1-1,-1 0,0 0,0 0,0 0,0 0,0 0,1 0,-1 0,0 0,0 0,0 0,0 0,0 0,0 0,1 0,-1-1,0 1,0 0,0 0,0 0,0 0,1 0,-1 0,0 0,0 0,0 0,0-1,0 1,0 0,0 0,0 0,0 0,0 0,1 0,-1-1,0 1,0 0,0 0,0 0,0 0,0 0,0 0,0-1,0 1,0 0,0 0,0 0,0 0,6-51,-2-217,-3 72,-1 177,1-1,1 1,0 0,9-30,-10 46,0-1,0 0,1 1,-1-1,1 1,0-1,-1 1,2 0,-1 0,0 0,1 0,-1 0,1 0,0 0,0 1,0 0,0 0,1-1,-1 2,0-1,1 0,-1 1,1 0,0-1,-1 1,1 1,0-1,0 1,7-1,-5 2,-1 0,0 0,0 1,0-1,0 1,0 0,0 1,0-1,-1 1,1 0,-1 0,0 0,0 1,0 0,0-1,-1 1,1 0,-1 1,3 4,8 14,0 0,15 38,-26-54,80 184,-21-46,102 178,-121-255,-11-17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35.5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456 1006,'6'-1,"0"0,0-1,-1 1,1-1,0 0,-1-1,0 0,1 0,-1 0,8-6,1-1,17-11,-1-3,-1 0,-1-2,-1-1,-2-1,0-1,36-59,-16 13,-3-2,39-102,-80 176,54-144,-49 127,-1 0,-1-1,0 0,-2 1,1-30,-3 48,0-1,0 0,-1 1,1-1,-1 1,1-1,-1 1,0-1,0 1,0-1,0 1,-1-1,1 1,0 0,-1 0,0 0,1 0,-1 0,-4-3,2 3,1 0,-1 0,0 0,0 1,0-1,0 1,0 0,0 0,0 1,0-1,-6 1,-7 0,0 2,1 0,-1 1,1 0,-20 8,-20 8,2 4,-102 56,77-30,-85 68,125-86,1 2,1 1,2 2,-42 56,63-73,1 1,1 1,0 0,2 1,1-1,0 2,2 0,0-1,2 2,0-1,-1 30,4-9,1 0,3 0,2-1,11 59,-11-83,1 0,1 0,1-1,0 0,2 0,0-1,0 0,2-1,0 0,1 0,0-1,16 14,24 23,28 23,-71-68,0 0,1-1,0 0,0 0,0-1,1 0,14 4,18-1,-1-2,1-1,0-3,63-3,-47 0,88 1,372-18,-468 12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9:37.4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17334 2129,'182'8,"227"39,-290-31,374 51,1888 269,-2009-280,-69-15,78 1,-328-38,-17-1,-77-4,-1583-11,1149 13,675-3,4-9,79-16,251-36,719-69,-908 110,-338 22,-8-1,-22 1,-72-1,-208 0,-241-17,-281-26,-268-18,-193-10,-3872-245,4349 257,292 17,283 15,218 23,16 5,0 0,0 0,0 0,0 0,0 0,0 0,-1 0,1 0,0 0,0 0,0 0,0-1,0 1,0 0,0 0,0 0,0 0,0 0,0 0,0 0,0 0,0 0,0-1,0 1,0 0,0 0,0 0,0 0,0 0,0 0,0 0,0 0,0 0,0-1,0 1,0 0,0 0,0 0,0 0,0 0,0 0,0 0,0 0,0 0,0 0,0-1,1 1,-1 0,0 0,0 0,0 0,0 0,0 0,0 0,0 0,0 0,0 0,0 0,1 0,-1 0,0 0,0 0,0 0,0 0,0 0,0 0,0 0,0 0,1 0,55-6,284-1,329 6,308 3,247 5,2738 105,-2862-61,-202 8,-213-1,-194-6,-160-10,-133-8,-147-18,-50-16,0 0,0 0,0 1,0-1,0 1,0-1,-1 1,1-1,0 1,0-1,-1 1,1 0,0-1,-1 1,1 0,0-1,-1 1,1 0,-1 0,1 0,-1 0,0 0,1 1,-1-1,-1 0,1 0,-1 0,1 0,-1 0,0 0,1 0,-1 0,0 0,0 0,0 0,0-1,0 1,0 0,0-1,0 1,0 0,0-1,-2 1,-48 19,-153 25,-133 13,-118 0,-819 43,2-56,981-41,115-4,685-48,-507 47,582-76,222-26,2617-256,-2913 320,-201 16,-207 14,-187 11,-162 5,-173 3,-193-1,-205-2,-160-3,-3870 1,4553-6,562-1,34-7,119-7,109-1,1930-24,-2263 42,-177-1,0 1,36 7,-54-8,-1 0,1 0,-1 0,1 0,-1 0,1 0,-1 1,1-1,-1 0,0 0,1 0,-1 1,1-1,-1 0,0 0,1 1,-1-1,0 0,1 1,-1-1,0 1,1-1,-1 0,0 1,0-1,1 1,-1 0,-13 9,-24 4,-1-2,0-1,-61 9,55-12,-192 36,-76 12,-449 46,-7-30,465-45,107-7,117-7,71-10,12 0,46 2,183-8,233-27,264-19,218-3,2914-60,-3335 107,-226 3,-252 2,11 1,-120 9,-150 19,-180 26,-248 17,-271-2,-249-13,-188-15,-3769 5,4414-49,298-1,386 3,-88-2,150-1,48-1,281-19,212-8,183 1,2278-28,-2636 56,-164 2,-231 0,60 1,-69 0,-8 0,-35 4,-121 6,-110 2,-93-1,-2047 8,2323-20,72 0,45-1,153 1,169-1,216 0,217-3,362-2,2247-29,-3201 31,-157 6,-40-2,1 0,0 1,0-1,0 0,0 0,0 0,0 0,0 0,0 0,0 1,-1-1,1 0,0 0,0 0,0 0,0 0,0 1,0-1,0 0,0 0,0 0,0 0,0 0,0 1,0-1,0 0,0 0,0 0,0 0,1 1,-1-1,0 0,0 0,0 0,0 0,0 0,0 0,0 1,0-1,0 0,1 0,-1 0,0 0,0 0,0 0,0 0,0 0,0 0,1 0,-1 0,0 0,0 0,0 0,0 1,1-1,-22 7,1 0,-39 6,-180 26,-163-1,-223-6,-286-9,-264-8,-193-7,-81-5,72-2,191-2,269-1,292 0,129 0,676 1,43 0,1020-43,-519 13,-639 29,22-3,-385 21,171-13,-425 9,-316-2,-283-2,-194-3,-126-2,-53-2,77-1,192 0,260-1,282 1,98-1,982 0,226-3,300-2,328 0,287 1,-329 2,3944 10,-4091 9,-313 2,-282 3,-233 1,-186-11,-35-6,-12 0,-19 3,-1-2,-54 4,-242 12,-230-4,-281-13,-285-42,-286-62,-258-61,-190-51,-63-39,85-4,210 11,304 38,364 53,364 51,425 64,151 33,0 0,0-1,-28-14,42 18,0 0,-1 1,1-1,0 0,-1 0,1 0,0-1,0 1,0 0,0 0,0-1,0 0,0 1,1 0,0 1,0-1,0 0,0 1,0-1,0 0,0 1,0-1,0 0,0 1,0-1,0 1,0-1,1 0,-1 1,0-1,0 0,1 1,-1-1,0 1,1-1,-1 1,1-1,5-4,0 0,1 1,-1 0,1 0,0 1,0-1,0 1,9-2,117-34,152-24,556-75,433-15,379 15,272 30,96 34,-111 29,-312 23,-416 14,-425 10,-396 5,-355-7,1 0,-1 1,0-1,0 1,11 4,-23-1,-19 0,-253 14,-288-1,-282-4,-250-4,-206-4,-3772-1,4385-1,277 2,240 1,164-4,13 0,42 3,208 4,263-1,342-3,343 2,302 11,221 27,72 33,-99 31,-251 12,-337-3,-356-15,-633-84,169 50,-280-66,0 0,0 0,-1 1,0 0,0 1,0 0,14 10,-22-14,1 0,0-1,0 1,0 0,-1 0,1 0,-1 0,1 0,-1 0,1 0,-1 0,1 0,-1 0,0 1,1-1,-1 0,0 0,0 0,0 0,0 0,0 1,0-1,0 0,-1 0,1 0,0 0,-1 0,1 0,-1 0,1 0,-1 0,1 0,-1 0,0 0,1 0,-1 0,0 0,0 0,-1 1,-6 4,-1-1,1 1,-1-1,0-1,0 1,-1-2,-12 4,-144 34,-419 30,-356-18,-327-18,-278-15,-169-11,-44-6,135-5,273-1,349-1,374 1,355 1,259 1,21 1,75-2,364-3,411-1,429 0,372 1,5118-1,-5832 6,-163 0,-966 7,0 2,-384 9,-313-1,-310-2,-273-5,-220-3,-106-4,51-1,222-1,323 3,370 5,352 2,423-10,-55 8,142-5,1-1,39-2,410 4,387-2,412-1,373-2,302 0,2273 51,-2344 24,-374 18,-433 0,-410-14,-476-42,-170-31,-1 1,36 15,-60-21,1-1,-1 1,0 0,0 0,0 0,1 1,-1-1,0 0,-1 1,1-1,0 1,0 0,-1-1,1 1,-1 0,1 0,-1 0,0 0,0 0,2 4,-4-4,1 0,-1 0,1 0,-1 0,0 0,0 0,0 0,0 0,0 0,0-1,-1 1,1 0,-1-1,1 1,-1-1,1 0,-1 1,0-1,0 0,1 0,-5 2,-12 6,-1 1,0-2,-21 6,-120 29,-365 40,-304-17,-307-18,-247-18,-2127-4,32-35,2805 6,329 0,281 1,58 1,16-1,758-78,134-10,341-13,260 9,1517-24,-9 65,-2133 48,-326 7,-289 11,-260-12,0-1,0 1,0 0,0 0,0 0,0 0,0 1,4 2,-6 3,-13 0,-16 2,-1-1,-55 7,-177 22,-2066 128,2252-166,179-2,221-17,308-91,-13-47,-593 150,38-10,75-31,-119 36,-22 13,1 0,-1 0,0 0,0 0,0 0,1-1,-1 1,0 0,0 0,0 0,0-1,1 1,-1 0,0 0,0 0,0-1,0 1,0 0,0 0,0 0,0-1,0 1,0 0,0 0,0-1,0 1,0 0,0 0,0-1,0 1,0 0,0 0,0-1,0 1,0 0,0 0,0 0,0-1,-1 1,1 0,0-1,-4 0,0-1,0 1,0 0,0-1,-1 2,1-1,0 0,-7 1,-420-7,259 10,-2612 6,486-9,1834 0,169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53:17.4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 1,'783'0,"-730"1,0 3,0 3,0 1,-1 3,94 33,-47-5,179 100,-184-81,-3 4,94 83,-175-136,0 1,-1 1,0-1,0 1,-1 1,0-1,-1 1,-1 1,0-1,7 21,0 12,14 84,-9-34,38 114,4 19,-48-170,-3 0,2 65,-14 413,0-495,-1 1,-1-1,-3-1,-1 1,-2-2,-2 1,-2-1,-32 62,1-27,-3-1,-115 130,-145 109,104-109,-236 296,33 26,393-506,2 1,-15 26,24-37,0-1,1 0,0 1,1 0,0 0,0 0,1 0,0 18,-4 88,-20 125,18-180,-102 650,38-272,37-215,-85 614,56 3,67-455,1-115,-1 30,15 142,17 125,85 677,-61-704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20:48.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0 583,'54'0,"368"-5,-2-30,-25-26,262-35,634-9,161 3,-1236 84,814-29,-1 44,-914 4,1185-33,-992 21,239-10,1033-25,1031 44,-1253 5,4548-3,-5902 0,531 6,-4 35,358 87,-777-107,-109-21,0 1,0-1,0 1,0 0,0 0,0 0,0 0,-1 0,1 1,0-1,-1 1,1 0,-1 0,1 0,1 3,-3-5,-1 1,0 0,0-1,0 1,0-1,0 1,0-1,0 1,-1-1,1 1,0 0,0-1,0 1,0-1,-1 1,1-1,0 1,-1-1,1 1,0-1,-1 0,1 1,0-1,-1 1,1-1,-1 0,1 1,-1-1,-32 16,-102 17,-100 11,-89 2,-80-6,-1035 22,-5-59,-750-120,1536 53,77 10,82 14,91 14,86 11,318 15,-438-11,4 31,419-18,10-2,1 1,-1 0,0 0,1 1,-12 3,20-2,11-1,85 5,111-6,-93-2,690 0,-798 1,-1-1,-1 1,0 0,0 1,0-1,1 1,-1 0,7 2,-11-3,0 0,0 0,1 0,-1 0,0 0,0 0,0 0,0 0,1 0,-1 0,0 0,0 1,0-1,0 0,0 0,0 0,1 0,-1 0,0 0,0 1,0-1,0 0,0 0,0 0,0 0,0 0,0 1,0-1,0 0,0 0,0 0,0 0,0 1,0-1,0 0,0 0,0 0,0 0,0 1,0-1,0 0,0 0,0 0,0 0,0 0,0 1,0-1,-1 0,1 0,0 0,0 0,0 0,0 0,0 0,0 1,-1-1,1 0,0 0,0 0,0 0,0 0,0 0,-1 0,1 0,0 0,0 0,-12 6,0-1,0 0,0-1,-1 0,-16 2,16-3,-426 70,-8-33,321-31,-2089 77,1595-86,-272 2,5 25,326 7,-199 10,-317 37,279-53,-194-28,960 1,0 0,0 2,0 2,-50 13,43-9,1-1,-1-2,-49 1,-119-7,103-2,-1495 1,1528 4,0 2,-100 21,121-16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53:19.3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1976 30,'0'-2,"0"1,0-1,0 0,0 1,0-1,-1 0,1 1,0-1,-1 1,0-1,1 0,-1 1,-1-2,2 2,-1 1,1-1,-1 1,1-1,-1 1,1 0,-1-1,0 1,1 0,-1 0,1-1,-1 1,0 0,1 0,-1 0,0 0,1-1,-1 1,0 0,1 0,-1 0,-1 1,-3 0,0 1,-1 0,1 0,1 1,-1 0,0 0,-4 3,-38 28,2 2,-45 46,-78 95,158-167,-643 800,65 56,495-730,-27 42,99-142,2 0,1 1,-14 42,31-76,0-1,0 1,0-1,0 1,1-1,-1 1,1 0,0-1,-1 1,1 0,0-1,1 1,-1 0,0-1,1 1,0 0,-1-1,1 1,0-1,0 1,1-1,1 4,0-3,1-1,-1 1,1-1,0 0,-1 0,1 0,0-1,0 1,0-1,0 0,0 0,1 0,-1-1,8 1,42 0,0-3,99-15,426-107,-5-52,-338 101,501-177,-341 112,0 14,36-11,-80-6,-293 113,-1-2,-1-2,90-74,-111 78,86-78,-104 92,-2-2,0 0,-2-1,20-32,-33 50,0 0,0 0,0 0,-1 0,1 0,-1-1,1 1,-1 0,1 0,-1 0,0 0,1-1,-1 1,0 0,0 0,0-1,0 1,0 0,0-1,0 1,0 0,-1 0,1 0,-1-1,1 1,0 0,-1 0,0 0,1 0,-1 0,0 0,1 0,-1 0,0 0,0 0,0 0,0 0,0 0,0 1,0-1,0 0,0 1,-1-1,1 1,0-1,0 1,0 0,-1 0,-1-1,-7-1,0 1,1 0,-1 1,0 0,-12 2,-13 2,1 1,0 2,1 1,-1 2,2 1,-1 2,2 1,-56 34,25-9,-2-3,-2-2,-103 37,141-64,1 0,-1-2,0-1,-36 1,-120-10,118-3,-114-30,96 18,0 1,-231-45,248 54,-1 3,-118 3,162 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3:06:01.1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0 283,'1'-5,"-1"0,1-1,0 1,1-1,-1 1,1 0,0 0,1 0,-1 0,1 0,0 0,0 1,0-1,0 1,1 0,0 0,0 0,0 1,7-5,10-6,-1 1,2 1,24-10,-29 14,37-14,0 1,2 3,0 2,1 3,0 3,1 2,0 2,112 4,-90 7,0 4,-1 3,0 4,-2 3,148 57,-183-58,0 2,53 33,-73-38,0 1,-1 1,-1 1,0 1,27 34,-24-22,-2 2,0 0,17 42,41 123,11 101,-7 87,-15 76,9 601,-75-555,-29-55,-24-65,-10-81,40-224,-3-2,-68 153,76-203,-32 51,42-73,0-1,-1 0,0 0,-1 0,0-1,0 0,0-1,-1 0,-15 9,19-13,0 0,-1-1,1 0,0 0,-1 0,1 0,0-1,-1 0,1 0,0 0,-1-1,1 1,0-1,-1-1,-6-1,4 0,0 1,0 1,0 0,-15-1,22 3,-1-1,0 0,1 1,-1-1,0 1,1 0,-1-1,1 1,-1 0,1 0,-1 0,1 0,0 0,-1 0,1 0,0 1,0-1,0 0,0 1,0-1,0 1,0-1,0 1,1-1,-1 1,1 0,-1-1,1 1,0 0,-1-1,1 1,0 2,-1 8,0 0,1 0,3 18,-3-27,22 151,63 226,-52-251,179 871,-196-903,-6-32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3:06:02.1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1145 1,'-1'12,"0"1,-1-1,0 0,-1 0,-1 0,1 0,-12 22,-49 78,-83 111,-70 115,101-130,9 4,-90 258,135-288,9 2,7 2,-24 214,51-234,3 272,20-361,2 0,4-1,3 1,4-2,47 133,-29-124,4-1,65 101,-69-130,2-2,2-2,3-2,54 50,-77-81,2-1,-1-1,2 0,0-2,1 0,0-2,1-1,0 0,0-2,43 9,6-2,1-3,1-4,-1-2,140-9,-190 1,-1-2,1 0,0-2,-1 0,0-2,42-19,-55 21,1 0,-1 0,0-1,-1-1,0 1,0-2,-1 1,0-1,0 0,-1-1,0 0,0 0,-2 0,1-1,7-22,-5 5,-1-1,-2 1,-1-1,1-29,-6-123,0 110,-15-343,-39 2,10 221,-9 2,-149-347,-236-318,203 453,156 280,-111-131,159 215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3:09:04.0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3:09:10.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900 558,'321'-22,"-6"-28,-90 12,586-96,79 18,-146 25,-43 3,249 70,-629 21,2315-2,-2624-1,-3-1,0 1,-1 0,1 1,0 0,-1 0,1 1,15 5,-23-7,0 0,0 1,0-1,-1 0,1 1,0-1,-1 0,1 1,0-1,-1 1,1 0,0-1,-1 1,1-1,-1 1,1 0,-1 0,1-1,-1 1,0 0,1 0,-1-1,0 1,0 0,1 0,-1 0,0-1,0 1,0 0,0 0,0 0,0 0,0 0,0-1,-1 1,1 0,0 0,0 0,-1-1,1 1,0 0,-1 0,1-1,-1 1,1 0,-1-1,0 2,-3 2,0 0,0 0,-1-1,1 1,-1-1,-6 3,-30 16,-1-2,-1-2,-54 14,-143 28,10-3,205-47,25-9,0-1,0 0,0 0,0 0,0 0,0 0,-1 0,1 0,0 1,0-1,0 0,0 0,0 0,0 0,0 1,0-1,0 0,0 0,0 0,0 0,0 1,0-1,0 0,0 0,0 0,0 0,0 1,0-1,0 0,0 0,0 0,0 0,0 0,0 1,0-1,0 0,0 0,0 0,1 0,-1 0,0 1,0-1,0 0,0 0,0 0,0 0,1 0,-1 0,0 0,0 0,0 0,0 0,1 1,-1-1,0 0,0 0,0 0,1 0,7 2,1-1,-1 1,1-1,10-1,587 3,-344-5,2229 0,-2446 2,125 5,-144 1,-26-6,1 0,-1 0,0 0,0 1,0-1,0 0,1 0,-1 0,0 0,0 1,0-1,0 0,0 0,0 0,1 1,-1-1,0 0,0 0,0 0,0 1,0-1,0 0,0 0,0 0,0 1,0-1,0 0,0 0,0 1,0-1,0 0,0 0,0 0,-1 1,1-1,0 0,0 0,0 0,0 1,0-1,0 0,-1 0,1 0,0 0,0 0,0 1,-4 2,0-1,-1 1,1-1,0 0,0 0,-7 1,-209 54,28-9,188-47,-726 196,349-142,174-28,138-18,15-3,1 2,0 2,1 3,-54 20,86-21,18-11,0 1,0-1,0 0,0 1,0-1,0 0,0 0,0-1,-1 1,1 0,0-1,0 1,-5-1,-117 1,-818-26,296 5,-2556 4,1957 19,-820-3,2058 0,-17-1,24 1,0 0,0 0,0 0,0 0,0 0,0 0,0 0,0 0,0 0,0 0,-1 0,1 0,0 0,0 0,0 0,0 0,0 0,0 0,0 0,0 0,0 0,0 0,0 0,0 0,0 0,0 0,0 0,-1-1,1 1,0 0,0 0,0 0,0 0,0 0,0 0,0 0,0 0,0 0,0 0,0 0,0-1,0 1,0 0,0 0,0 0,0 0,0 0,0 0,0 0,1 0,-1 0,0 0,0 0,0 0,0-1,0 1,0 0,0 0,0 0,0 0,0 0,0 0,0 0,0 0,0 0,15-7,66-20,106-22,95-4,-202 39,1283-191,-985 153,-4 5,680 5,-1018 43,39-5,-55 0,-30-1,-40 0,-546 25,-230 74,322-29,-4-27,-189-13,542-12,-35 1,181-14,-31 2,38-2,1 0,0 0,-1 0,1 0,0 1,0-1,0 0,-1 1,1-1,0 1,0-1,0 1,0-1,0 1,0 0,0 0,0 0,0-1,0 1,0 0,0 0,0 0,0 1,1-1,0 0,0-1,0 1,0-1,1 1,-1-1,0 1,0-1,0 1,1-1,-1 1,0-1,1 0,-1 1,0-1,1 1,-1-1,0 0,1 1,-1-1,1 0,-1 1,1-1,-1 0,1 0,-1 1,1-1,-1 0,1 0,10 4,0-1,0 0,0-1,0 0,0-1,0 0,1 0,20-3,48-6,0-4,90-25,-19 4,149-17,463-18,314 58,-844 12,4113 5,-3809-7,-576 5,-43 13,-62 17,-182 38,-583 32,-7-85,-3862-27,2909 7,2005-9,-117 7,938-150,-237 28,743 15,9 110,-791 7,1096-7,-1031-1,-6244 0,4258-29,123 1,602 29,451-6,35-1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3:12:24.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805 1262,'4'2,"0"-1,0 1,0-1,1 0,-1 0,0 0,1 0,-1-1,0 0,5 0,23 1,358 20,-39-12,131 3,140 20,127 28,109 27,1980 242,-2011-231,-101-25,-112-25,-111-20,-117-16,-357-11,348-1,-367-2,-29 1,-58 2,-138 15,-100 18,-1867 261,1834-240,97-10,117-14,134-31,-1 0,1 0,-1 0,0 0,1 0,-1 0,0 1,1-1,-1 0,1 0,-1 1,1-1,-1 0,1 0,-1 1,1-1,-1 1,1-1,-1 0,1 1,-1-1,1 1,0-1,-1 1,1-1,-1 1,26 2,141-13,135-16,116-6,113 2,102 7,1977-6,-2136 41,-124 7,-125 0,-190-16,35 9,-68-12,-1 0,0 0,1 0,-1 0,0 0,1 0,-1 0,1 0,-1 0,0 0,1 0,-1 0,0 0,0 1,1-1,-1 0,0 0,1 0,-1 0,0 1,1-1,-1 0,0 0,0 1,0-1,1 0,-1 0,0 1,0-1,0 0,1 1,-1-1,0 0,0 1,-19 4,-109 2,-125-3,-132-2,-121-2,-86 0,284-1,-994 4,10 31,1009-18,234-13,18-2,0 1,0 2,0 1,-56 16,86-20,0-1,0 0,0 0,0 1,0-1,0 1,0-1,0 1,1-1,-1 1,0 0,0-1,0 1,1 0,-1 0,0 0,-1 1,3-1,-1-1,0 1,0-1,0 0,0 1,0-1,1 1,-1-1,0 1,0-1,1 0,-1 1,0-1,1 0,-1 1,0-1,1 0,-1 1,0-1,1 0,-1 0,1 0,-1 1,1-1,-1 0,1 0,42 11,58-1,173-2,-158-8,181 1,66-2,248-1,1165 12,-1615-5,-145-2,-39-1,-73 3,-166 6,-118 2,-104-1,-1601 8,354-6,1432-7,262-6,-25 1,0 2,-85 16,145-20,-1 1,1-1,-1 1,1 0,-1-1,1 1,0 0,0 0,-1 1,-1 0,4-1,0-1,1 0,-1 1,0-1,0 0,0 1,1-1,-1 0,0 1,1-1,-1 0,0 1,0-1,1 0,-1 0,0 1,1-1,-1 0,1 0,-1 0,0 0,1 0,-1 1,1-1,-1 0,0 0,1 0,-1 0,1 0,-1 0,0 0,1-1,49 5,-9-12,-41 8,1 0,-1 0,1 0,-1 0,0 0,1 0,-1 0,1 0,-1-1,0 1,1 0,-1 0,0 0,1-1,-1 1,0 0,1-1,-1 1,0 0,1-1,-1 1,0 0,0-1,0 1,1 0,-1-1,0 1,0-1,0 1,0 0,0-1,0 1,0-1,0 1,0-1,0 1,0 0,0-1,0 1,0-1,0 1,0 0,0-1,0 1,-1-1,1 1,0 0,0-1,0 1,-1 0,1-1,0 1,-1 0,0-1,-5-3,0 0,-1 0,1 1,-1 0,0 1,-13-4,-292-58,262 55,-481-70,-605-12,870 81,-130-3,332 10,-69-13,81 9,40 4,-1 0,1 0,-16-8,14 6,1 0,-23-4,-879-118,798 113,30 3,-304-24,383 35,0 0,1 1,-1 0,1 0,-1 1,1 0,0 0,0 1,-1 0,2 0,-1 1,0-1,1 1,0 1,0-1,-6 7,-5 6,1 2,1-1,-21 37,23-34,-1 0,-1-1,-26 27,-138 103,178-149,-10 12,12-12,-1 0,1-1,0 1,-1 0,1-1,0 1,-1 0,1-1,0 1,0-1,0 1,0-1,-1 1,1-1,0 0,0 1,0-1,0 0,0 0,0 0,0 0,0 0,0 0,1 0,40 4,1-2,-1-2,47-6,-42 3,219-17,87-8,86-7,115-11,132 0,119 7,106 11,78 9,1903 1,7 24,-654 0,-1831-6,-372 1,-20 0,0-2,42-5,-57 3,-15 0,-29-1,-75-1,58 4,-1566-8,1052 11,-1076-1,1637-2,18-1,45-3,-4-1,212-24,113-14,97 0,82 6,2358-7,-2550 59,-112 5,-231-17,0 1,0 1,-1 0,35 14,-53-17,-1-1,1 1,0 0,-1 0,1 0,0 0,-1 1,1-1,-1 0,0 1,1-1,-1 1,0-1,2 4,-3-4,0 0,0 0,1 0,-1 1,0-1,0 0,0 0,0 0,0 0,0 0,-1 1,1-1,0 0,-1 0,1 0,-1 0,1 0,-1 0,1 0,-1 0,-1 1,-5 6,-1 0,-1-1,1 0,-1-1,-1 0,1 0,-1-1,-15 6,-181 67,-102 16,-127 34,-911 279,1313-397,-211 77,212-70,32-17,1 0,-1 0,0 0,1 0,-1 0,0 0,0 0,1 0,-1 0,0 0,0 0,0 1,1-1,-1 0,0 0,0 0,1 1,-1-1,0 0,0 0,0 0,0 1,0-1,1 0,-1 0,0 1,0-1,0 0,0 0,0 1,0-1,0 0,0 0,0 1,0-1,0 0,0 1,0-1,0 0,0 0,0 1,0-1,0 0,0 0,-1 1,1-1,0 0,0 0,0 1,0-1,0 0,-1 0,1 0,0 1,0-1,0 0,-1 0,1 0,0 0,0 0,-1 1,56 2,-35-2,39 5,-21 3,51 20,-37-12,472 140,711 114,-829-211,-382-57,0-1,36-2,-59 0,1 0,-1 0,0 0,1 0,-1-1,0 1,0-1,1 1,-1-1,0 1,0-1,0 1,0-1,0 0,2-1,-3 1,1 1,-1-1,0 0,0 1,0-1,0 1,0-1,0 0,0 1,0-1,0 0,0 1,0-1,-1 1,1-1,0 0,0 1,-1-1,1 1,0-1,-1 1,1-1,0 1,-1-1,1 1,-1 0,1-1,-1 1,0-1,-14-10,0 0,-1 2,0 0,-30-13,-215-83,-184-59,-191-40,-228-37,-212-29,-163-25,-92-13,-2620-564,2958 661,261 63,263 51,414 86,1-3,-56-21,109 35,-1-1,1 1,-1-1,1 0,-1 0,1 1,-1-1,1 0,0 0,0 0,-1 0,1 0,0-1,0 1,0 0,0 0,0-1,0 1,1-1,-2-1,3 2,-1 0,0 0,1 0,-1 0,1 0,0 0,-1 0,1 0,0 0,-1 0,1 0,0 0,0 0,0 1,0-1,0 0,0 1,0-1,0 0,0 1,0 0,0-1,2 0,31-9,0 1,58-8,203-26,90-5,1077-48,0 77,-1138 19,-94 4,-186-3,50 9,-89-9,0 0,0 1,0-1,0 1,8 4,-12-6,-1 0,1 1,0-1,-1 0,1 1,0-1,-1 1,1 0,-1-1,1 1,-1-1,1 1,-1 0,0-1,1 1,-1 0,0-1,1 1,-1 0,0 0,0-1,0 1,1 0,-1 0,0 0,-2 3,0-1,0 1,0-1,0 0,-1 0,1 0,-1 0,0 0,0-1,0 1,0-1,0 0,0 0,-1 0,-4 2,-37 20,-66 25,-153 51,-1161 348,992-320,221-61,185-59,0 2,-32 17,58-27,0 0,1 0,-1 1,1-1,-1 0,0 1,1-1,-1 0,1 1,-1-1,1 1,-1-1,1 1,-1-1,1 1,0 0,-1-1,1 1,0 0,-1-1,1 1,0-1,0 1,0 0,-1 0,1-1,0 2,1-1,0 0,0 0,0 0,0-1,0 1,0 0,0 0,0-1,0 1,1-1,-1 1,0-1,0 1,0-1,1 0,-1 1,2-1,34 6,71 1,169-4,127-4,130-3,107 0,-330 2,992 1,-3 52,-711 0,-137-1,-173-3,-268-45,0 1,0 1,0 0,17 9,-27-12,0-1,0 0,0 1,-1-1,1 0,0 1,-1-1,1 1,0 0,-1-1,1 1,0-1,-1 1,1 0,-1-1,1 1,-1 0,0 0,1 0,-1-1,0 1,1 0,-1 0,0 0,0 0,0-1,0 1,0 0,0 0,0 0,0 0,0 0,0-1,0 1,-1 1,-1 1,0-1,0 0,0 0,-1 0,1 0,0 0,-1 0,0-1,1 1,-1-1,0 0,-3 2,-67 19,-228 28,-179-3,-179-4,-162 3,-3563 80,4221-126,421-4,135 2,165 1,186 0,219 0,188 1,120-1,-505 1,1259 4,-14 49,-1211-6,-222 3,-210-4,-336-42,0 2,-1 1,43 15,-62-13,-13 0,-3-7,1 0,-1 0,1 0,-1 0,0-1,0 0,0 1,-7 0,-235 33,-227 4,-229-1,-235-2,-179-5,-62-7,59-9,164-6,230-5,235-3,215-3,215-3,50 2,12-1,24-5,1 2,43-6,210-32,136-15,145-10,167-14,160 3,148 16,1513-19,-18 68,-1916 19,-194 0,-173 4,-642-4,201-3,-425 1,-221-1,-3999 0,4649-2,169-2,46-1,149-14,145-16,119-4,124 4,117 9,123 8,101 7,1156 6,-11 62,-1617-29,-154-1,-128-3,-113-13,-37-11,0 0,1 0,-1 0,0 0,0 0,0 0,1 0,-1 0,0 0,0 0,0 1,0-1,1 0,-1 0,0 0,0 0,0 0,0 0,1 0,-1 0,0 1,0-1,0 0,0 0,0 0,1 0,-1 0,0 1,0-1,0 0,0 0,0 0,0 1,0-1,0 0,0 0,0 0,0 1,0-1,0 0,0 0,0 0,0 0,0 1,0-1,0 0,0 0,0 0,0 1,0-1,0 0,0 0,-1 0,1 0,0 1,0-1,0 0,0 0,0 0,-1 0,1 0,0 1,-9 1,0 1,-1-2,1 1,-19 0,-157 5,-134-4,-179-2,-218-2,-240 0,-186 0,-111 0,-45 0,61 0,168 1,238 0,259 0,254-1,241-2,64-1,14 0,23-4,1 1,27-3,-52 10,252-50,118-30,106-16,95-11,1146-161,12 91,-1098 142,-100 17,-126 11,-148 7,-188 2,-56 0,-12 1,-28 3,-50 4,-222 21,-205 20,-160 10,-2654 292,3031-314,141-12,124-18,22-8,0-1,0 0,0 1,0-1,0 0,0 1,1-1,-1 0,0 0,0 1,0-1,0 0,1 1,-1-1,0 0,0 0,1 1,-1-1,0 0,1 0,-1 0,0 0,1 1,-1-1,0 0,0 0,1 0,-1 0,1 0,-1 0,0 0,1 0,-1 0,0 0,1 0,-1 0,0 0,1 0,0 0,34 4,48-2,159-6,112-15,107-8,100 3,83 4,970 9,-6 95,-1214-42,-137-4,-195-20,-59-17,0 0,0 0,0 1,0-1,0 1,0 0,-1-1,1 1,-1 1,3 2,-4-5,-1 1,0-1,1 1,-1 0,0-1,1 1,-1 0,0-1,0 1,0 0,0 0,0-1,0 1,0 0,0-1,0 1,0 0,0 0,0-1,-1 1,1 0,0-1,-1 1,1-1,0 1,-1 0,1-1,0 1,-1-1,1 1,-1-1,1 1,-1-1,0 1,1-1,-2 1,-5 4,1-1,-1-1,-1 1,1-1,0 0,-9 2,-49 11,-107 14,-250 10,-183-9,-173-11,-127-8,-48-6,50-4,138-3,185 0,185 3,168 2,185-3,4 0,95-12,130-21,121-32,110-32,104-12,113 0,74 14,1123-36,-10 101,-1363 31,-140 4,-138 7,-146-5,-32-4,-10 0,-25 1,-65 4,-194 3,-182-4,-183-3,-152-3,-1-1,-1465 10,1869-2,227-1,137-6,152-10,156-12,519-55,590-39,-1012 102,656 62,436 226,-33 122,-934-248,-96-26,-109-36,-120-42,-130-40,-30-8,-8-3,-98-44,-134-51,-136-45,-120-32,-1857-513,1845 578,76 21,77 20,76 19,-69-5,335 56,-1 0,-1-1,1 1,-1-2,-11-3,22 6,0 0,0 0,-1 0,1-1,0 1,0 0,-1 0,1 0,0 0,0-1,-1 1,1 0,0 0,0 0,0-1,0 1,-1 0,1 0,0-1,0 1,0 0,0 0,0-1,0 1,0 0,0 0,0-1,0 1,0 0,0-1,0 1,0 0,0 0,0-1,0 1,0 0,0-1,0 1,0 0,0 0,0-1,1 1,-1 0,0 0,0-1,25-13,115-29,135-25,124-13,1413-232,24 135,-1504 168,57 9,-355 1,-26-1,0 1,0 0,0 0,-1 0,1 1,0 0,0 1,-1 0,1 0,11 6,-19-8,1 0,-1 1,1-1,-1 1,1-1,-1 1,0-1,1 1,-1-1,0 1,1-1,-1 1,0-1,0 1,0-1,1 1,-1 0,0-1,0 1,0 0,0-1,0 1,0-1,0 1,0 0,-1-1,1 1,0-1,0 1,0 0,-1-1,1 1,0-1,0 1,-1-1,1 1,-1-1,1 1,0-1,-1 1,1-1,-1 0,1 1,-1-1,0 1,-30 20,-174 82,1-21,-114 23,-123 13,-130 12,-146 15,-148 20,-162 13,-139 8,-2738 356,2613-401,53-38,61-37,90-30,139-21,160-13,169-7,172-2,151 0,118 0,163 6,1 0,0 0,-27-7,41 7,-1 1,1 0,0 0,-1 0,1 0,0 0,-1 0,1 0,0 0,0-1,-1 1,1 0,0 0,0 0,-1-1,1 1,0 0,0 0,0-1,-1 1,1 0,0 0,0-1,0 1,0 0,-1-1,1 1,0 0,0-1,0 1,0 0,0-1,0 1,0 0,0-1,0 1,0 0,0 0,0-1,1 1,17-15,17-1,41-13,125-37,87-18,225-42,6 22,691-49,-1036 141,-158 9,-39 2,-74 1,-172 3,-126 0,-114 1,430-4,-2194 5,1835-11,100-8,-48-21,369 33,0-1,0 0,0-1,1-1,0-1,0 0,-26-14,25 11,0 1,-28-8,5 2,-53-19,-157-33,-102 3,209 40,-95-14,236 37,-10-2,1 1,0 0,-1 1,1 0,-18 3,27-3,1 0,-1 1,0-1,0 1,0 0,1 0,-1-1,0 1,1 0,-1 0,1 1,-1-1,1 0,0 0,-1 1,1-1,0 1,0-1,0 1,0-1,0 1,0 0,1 0,-1-1,0 1,1 0,0 0,-1 0,1-1,0 1,0 0,0 0,0 0,0 0,0 0,1 0,-1-1,1 1,-1 0,2 3,2 8,1 0,0 0,1 0,1-1,15 22,52 61,-74-94,84 94,4-4,181 145,238 117,-40-94,-366-212,3-5,187 49,-181-69,-30-12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27:30.8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1:21.4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30,'0'-1,"0"0,1 0,-1 1,0-1,1 0,-1 0,0 1,1-1,-1 0,1 1,-1-1,1 0,-1 1,1-1,-1 0,1 1,0-1,-1 1,1 0,0-1,-1 1,1-1,0 1,0 0,0 0,-1-1,3 1,26-5,-24 5,304-9,-188 10,3892 0,3978-1,-7380 16,-470-4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1:22.9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1,'192'0,"11"0,89 0,11518 0,-11781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1:24.9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0 637,'7'-6,"0"0,0 0,0 1,1-1,-1 2,1-1,1 1,-1 0,18-4,4 0,52-6,-52 10,608-48,11 44,-455 7,226 1,-414 0,472-13,132-53,61-27,251-32,3 26,1088 40,-879 38,-223 2,-588 20,-728 30,294-18,-1312 177,384-43,0-54,700-75,304-15,64-1,1197 1,-639-6,139 3,-598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2:51.8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51 0,'120'6,"-1"6,124 27,-124-17,1-6,123 2,-210-18,17-1,1 2,-1 2,91 18,-125-17,157 41,222 29,-108-29,63 6,456-18,5-33,-336-3,3712 4,-3621 38,-160-3,689-25,-666-14,163 1,807 5,60 99,-304-5,-905-89,270 5,237 53,-501-34,383 51,-20-3,-412-65,218-13,-206-4,146 2,-410-9,12 1,-127-20,-116-17,156 28,-145-39,119 22,-1 6,-208-11,-304 21,572 17,-1287 4,597 1,727-4,23 2,0-2,0-2,-39-5,45-3,21 9,-1 1,1 0,0-1,0 1,-1 0,1-1,0 1,0-1,0 1,0-1,0 1,-1 0,1-1,0 1,0-1,0 1,0-1,0 1,0 0,0-1,1 1,-1-1,0 1,0-1,0 1,0 0,0-1,1 0,1-1,0-1,1 1,-1-1,1 1,0 0,0 0,0 0,0 0,0 1,0-1,4 0,20-9,1 2,0 2,32-6,104-8,-152 20,263-24,2041-84,-2028 101,-241 7,265-16,-294 16,0-2,30-8,-46 11,-1 0,1-1,-1 1,1-1,-1 1,1-1,-1 0,1 0,-1 0,0 1,0-1,1 0,-1 0,0-1,0 1,0 0,0 0,0 0,0-1,-1 1,2-2,-2 1,0 1,-1 0,1 0,0 0,-1 0,1-1,-1 1,1 0,-1 0,0 0,1 0,-1 0,0 0,0 0,0 0,1 1,-1-1,0 0,0 0,0 1,0-1,-1 0,1 1,0-1,-2 0,-16-6,-1 1,0 0,0 1,-1 1,1 2,-25-2,37 3,-826-18,621 20,-4541 3,3813-4,-420-47,209 7,-3 41,487 2,-4602-3,4670-45,301 15,-75-10,-246-13,139 54,192 0,254-1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1T02:35:16.0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1858 371,'4525'0,"-3830"0,-53 0,-91 0,-113 0,-115 0,14 0,-320 0,-21 0,-40 0,24 0,-4366 0,4162-1,108-5,115 6,1 0,-1 0,0 0,0 0,0 0,1 0,-1-1,0 1,0 0,0-1,1 1,-1 0,0-1,0 1,1-1,-1 1,0-1,1 1,-1-2,1 2,0-1,0 0,1 1,-1-1,1 0,-1 1,0-1,1 1,-1-1,1 1,0-1,-1 1,1-1,-1 1,1 0,0-1,-1 1,1 0,0-1,-1 1,2 0,28-12,50-13,142-29,108-5,104-1,1078-52,3 87,-1285 27,-213-2,-1 1,1 0,20 5,-34-2,-11 1,-48 9,-169 25,-174 20,-166 21,-159 14,-137 3,-1722 169,418-45,1919-192,200-20,43-6,14-1,181 0,259-8,276-3,223 1,142 1,2284-2,-2499 13,-206 7,-214 5,-197 1,-251-17,1 0,-1 1,1 0,-1 1,0 0,18 6,-28-7,1-1,0 1,-1-1,1 1,-1-1,1 1,-1-1,1 1,-1-1,1 1,-1-1,1 0,-1 1,0-1,1 0,-1 0,1 0,-1 1,0-1,1 0,-1 0,0 0,1 0,-1 0,-1 0,-51 8,-152 10,-129-3,-102-2,-81-4,-868-3,-26 1,1126-2,156-2,123-4,11-1,36-5,160-15,178-16,180-5,151 6,1203-17,-13 41,-1499 13,-191 4,-207-4,1 0,-1 1,0-1,0 1,1-1,-1 1,0 0,4 2,-9 1,-13 2,-165 30,-191 23,-159 11,-118-1,-114 5,-152 16,-1281 131,1716-168,164-12,163-13,140-23,11 0,33 2,179-1,212-19,234-11,217-1,3064-27,-3253 58,-205 11,-197 11,-271-25,0-1,-1 1,0 1,14 6,-24-10,1 0,-1 1,0-1,0 1,0-1,0 1,0 0,0 0,0-1,0 1,0 0,-1 0,1 0,0 0,0 0,-1 0,1 0,0 0,-1 0,1 0,-1 0,0 0,1 0,-1 1,0-1,1 2,-2-1,0 0,0-1,0 1,0 0,0 0,0-1,0 1,-1 0,1-1,0 1,-1-1,1 0,-1 0,0 1,1-1,-5 2,-7 4,-1 0,-24 8,-47 10,-104 17,-285 37,-229 30,-233 29,-176 21,-3346 459,3773-520,290-33,378-61,0-1,-29 12,46-15,0 0,-1 0,1 0,0 0,-1 1,1-1,0 0,0 0,-1 0,1 0,0 0,-1 1,1-1,0 0,0 0,0 1,-1-1,1 0,0 0,0 1,0-1,-1 0,1 0,0 1,0-1,0 0,0 1,0-1,0 0,0 1,0-1,0 0,0 1,0-1,0 1,16 6,18-2,43 1,146 0,605-1,540-8,-1343 3,1850 7,477 66,323 81,2738 344,-34 190,-3476-411,-528-66,-502-62,-434-49,-429-97,0 0,0 1,0 0,-1 1,1 0,10 8,-19-13,-1 1,1-1,-1 1,1-1,-1 1,1-1,-1 1,1-1,-1 1,1-1,-1 1,1 0,-1-1,0 1,0 0,1-1,-1 1,0 0,0-1,0 1,0 0,0 0,0-1,0 1,0 0,0 0,0-1,0 1,0 0,0-1,-1 1,1 0,0-1,0 1,-1 0,1-1,-1 1,1 0,0-1,-1 1,1-1,-1 1,0-1,1 1,-1-1,1 1,-1-1,0 0,1 1,-2-1,-8 5,1-1,-2 0,1 0,0-1,-19 3,-126 16,-384 23,-298 5,-282 3,-270-4,-265 1,-255 20,-192 3,-131-10,-4555 88,4924-114,415-11,445-11,400-7,253-6,731-7,14-8,150-20,173-35,190-14,155 8,1625-32,-15 75,-2097 31,-233 5,-261 0,-66 0,-16-5,0 0,0 0,0 0,0 0,0 0,1 0,-1 0,0 0,0 0,0 0,0 0,0 1,0-1,0 0,0 0,0 0,0 0,0 0,0 0,0 0,0 1,0-1,0 0,0 0,0 0,0 0,0 0,0 0,0 1,0-1,0 0,0 0,0 0,0 0,0 0,0 0,0 0,0 1,0-1,0 0,0 0,0 0,0 0,0 0,-1 0,1 0,0 0,0 0,0 0,0 1,0-1,0 0,0 0,0 0,-1 0,1 0,0 0,0 0,0 0,0 0,-10 3,1 0,-1 0,0-1,-10 1,-119 15,-407 20,-371-4,-340-5,-293-2,-198-4,-4830 37,5541-47,346-4,315-4,267-5,200-9,-76 7,265-21,125-9,88-3,64-5,59 2,89 8,90 9,1655-4,2 31,-2372-6,236 7,-265-1,-46-5,-7 1,-26 2,-410 6,288-10,-1216 1,1135-4,160-5,69 7,1 1,-1 0,1 0,0-1,-1 1,1 0,0-1,-1 1,1-1,0 0,0 1,-1-1,1 0,0 0,0 0,0 0,0 0,0 0,0 0,0 0,0 0,0-2,1 1,0 1,1-1,-1 1,1-1,-1 1,1-1,0 1,-1-1,1 1,0 0,0-1,0 1,0 0,0 0,0 0,0-1,1 1,-1 0,0 1,1-1,1-1,14-10,1 1,21-9,285-113,246-56,241-53,183-20,1007-175,27 133,-1376 243,-203 33,-192 22,-193 8,-53-1,-12 1,-93 8,-164 1,-169 3,-182 14,-165 6,-159-2,-125-7,-3767 10,4303-43,190-16,309 21,-35-11,54 13,0-1,0 1,0-1,0 1,0-1,1 0,-1-1,1 1,-1-1,-4-4,8 7,-1-1,1 0,-1 0,1 0,-1 0,1 0,-1 0,1 0,0 0,0 0,0-1,-1 1,1 0,0 0,0 0,0 0,1 0,-1 0,0 0,0 0,1 0,-1 0,0 0,1 0,-1 0,1 0,-1 0,1 0,0 0,-1 0,1 0,0 1,0-2,6-4,0-1,1 2,-1-1,1 1,0 0,15-6,51-20,129-34,268-52,178-21,132-2,486-46,1885-35,-2827 219,-124 6,-86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5/1/2024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r>
              <a:rPr lang="en-US">
                <a:latin typeface="Arial" pitchFamily="34" charset="0"/>
              </a:rPr>
              <a:t>10 nearest neighbors, 20,000 image database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r>
              <a:rPr lang="en-US">
                <a:latin typeface="Arial" pitchFamily="34" charset="0"/>
              </a:rPr>
              <a:t>10 nearest neighbors, 20,000 image database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r>
              <a:rPr lang="en-US">
                <a:latin typeface="Arial" pitchFamily="34" charset="0"/>
              </a:rPr>
              <a:t>10 nearest neighbors, 2.3 million image database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Size of the universe of all possible </a:t>
            </a:r>
            <a:r>
              <a:rPr lang="en-US" dirty="0" err="1"/>
              <a:t>vals</a:t>
            </a:r>
            <a:r>
              <a:rPr lang="en-US" dirty="0"/>
              <a:t> of </a:t>
            </a:r>
            <a:r>
              <a:rPr lang="en-US" dirty="0">
                <a:sym typeface="Symbol"/>
              </a:rPr>
              <a:t>min((C</a:t>
            </a:r>
            <a:r>
              <a:rPr lang="en-US" baseline="-25000" dirty="0">
                <a:sym typeface="Symbol"/>
              </a:rPr>
              <a:t>1</a:t>
            </a:r>
            <a:r>
              <a:rPr lang="en-US" dirty="0">
                <a:sym typeface="Symbol"/>
              </a:rPr>
              <a:t>C</a:t>
            </a:r>
            <a:r>
              <a:rPr lang="en-US" baseline="-25000" dirty="0">
                <a:sym typeface="Symbol"/>
              </a:rPr>
              <a:t>2</a:t>
            </a:r>
            <a:r>
              <a:rPr lang="en-US" dirty="0">
                <a:sym typeface="Symbol"/>
              </a:rPr>
              <a:t>))</a:t>
            </a:r>
            <a:r>
              <a:rPr lang="en-US" baseline="0" dirty="0">
                <a:sym typeface="Symbol"/>
              </a:rPr>
              <a:t> is </a:t>
            </a:r>
            <a:r>
              <a:rPr lang="en-US" dirty="0">
                <a:sym typeface="Symbol"/>
              </a:rPr>
              <a:t>|C</a:t>
            </a:r>
            <a:r>
              <a:rPr lang="en-US" baseline="-25000" dirty="0">
                <a:sym typeface="Symbol"/>
              </a:rPr>
              <a:t>1</a:t>
            </a:r>
            <a:r>
              <a:rPr lang="en-US" dirty="0">
                <a:sym typeface="Symbol"/>
              </a:rPr>
              <a:t>C</a:t>
            </a:r>
            <a:r>
              <a:rPr lang="en-US" baseline="-25000" dirty="0">
                <a:sym typeface="Symbol"/>
              </a:rPr>
              <a:t>2</a:t>
            </a:r>
            <a:r>
              <a:rPr lang="en-US" dirty="0">
                <a:sym typeface="Symbol"/>
              </a:rPr>
              <a:t>| and in |C</a:t>
            </a:r>
            <a:r>
              <a:rPr lang="en-US" baseline="-25000" dirty="0">
                <a:sym typeface="Symbol"/>
              </a:rPr>
              <a:t>1</a:t>
            </a:r>
            <a:r>
              <a:rPr lang="en-US" dirty="0">
                <a:sym typeface="Symbol"/>
              </a:rPr>
              <a:t>C</a:t>
            </a:r>
            <a:r>
              <a:rPr lang="en-US" baseline="-25000" dirty="0">
                <a:sym typeface="Symbol"/>
              </a:rPr>
              <a:t>2</a:t>
            </a:r>
            <a:r>
              <a:rPr lang="en-US" dirty="0">
                <a:sym typeface="Symbol"/>
              </a:rPr>
              <a:t>| of cases it can be that min((C</a:t>
            </a:r>
            <a:r>
              <a:rPr lang="en-US" baseline="-25000" dirty="0">
                <a:sym typeface="Symbol"/>
              </a:rPr>
              <a:t>1</a:t>
            </a:r>
            <a:r>
              <a:rPr lang="en-US" dirty="0">
                <a:sym typeface="Symbol"/>
              </a:rPr>
              <a:t>))=min((C</a:t>
            </a:r>
            <a:r>
              <a:rPr lang="en-US" baseline="-25000" dirty="0">
                <a:sym typeface="Symbol"/>
              </a:rPr>
              <a:t>2</a:t>
            </a:r>
            <a:r>
              <a:rPr lang="en-US" dirty="0">
                <a:sym typeface="Symbol"/>
              </a:rPr>
              <a:t>))</a:t>
            </a:r>
            <a:r>
              <a:rPr lang="en-US" baseline="0" dirty="0">
                <a:sym typeface="Symbol"/>
              </a:rPr>
              <a:t> which exactly the </a:t>
            </a:r>
            <a:r>
              <a:rPr lang="en-US" baseline="0" dirty="0" err="1">
                <a:sym typeface="Symbol"/>
              </a:rPr>
              <a:t>jaccard</a:t>
            </a:r>
            <a:r>
              <a:rPr lang="en-US" baseline="0" dirty="0">
                <a:sym typeface="Symbol"/>
              </a:rPr>
              <a:t> between C1 and C2</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Symbol"/>
              </a:rPr>
              <a:t>For two columns A and B, we have h_π(A) = h_π(B) exactly when the minimum hash value of the union A ∪ B lies in the intersection A ∩ B. Thus </a:t>
            </a:r>
            <a:r>
              <a:rPr lang="en-US" dirty="0" err="1">
                <a:sym typeface="Symbol"/>
              </a:rPr>
              <a:t>Pr</a:t>
            </a:r>
            <a:r>
              <a:rPr lang="en-US" dirty="0">
                <a:sym typeface="Symbol"/>
              </a:rPr>
              <a:t>[h_π(A) = h_π(B)] = |A ∩ B| / |A ∪ B|.</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425112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agress</a:t>
            </a:r>
            <a:r>
              <a:rPr lang="en-US" dirty="0"/>
              <a:t> with </a:t>
            </a:r>
            <a:r>
              <a:rPr lang="en-US" dirty="0" err="1"/>
              <a:t>prob</a:t>
            </a:r>
            <a:r>
              <a:rPr lang="en-US" dirty="0"/>
              <a:t> s.</a:t>
            </a:r>
          </a:p>
          <a:p>
            <a:r>
              <a:rPr lang="en-US" dirty="0"/>
              <a:t>So to estimate s we compute what fraction of hash</a:t>
            </a:r>
            <a:r>
              <a:rPr lang="en-US" baseline="0" dirty="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7988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42171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E6769FAD-3BBF-4411-83E7-A3C9AC624915}" type="datetime1">
              <a:rPr lang="en-US" smtClean="0"/>
              <a:t>5/1/2024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AA03738-41B6-46DA-8F86-684AB1B8718F}" type="datetime1">
              <a:rPr lang="en-US" smtClean="0"/>
              <a:t>5/1/2024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D2D05C-9447-4427-B9DC-2F7F734060D1}" type="datetime1">
              <a:rPr lang="en-US" smtClean="0"/>
              <a:t>5/1/2024</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697F04A-48CD-4688-9414-10F654B3E6A6}" type="datetime1">
              <a:rPr lang="en-US" smtClean="0"/>
              <a:t>5/1/2024</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32DA4835-BD67-43E0-844D-F71A2F797579}" type="datetime1">
              <a:rPr lang="en-US" smtClean="0"/>
              <a:t>5/1/2024</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D6C23952-DE98-4808-A15B-3CD4A4DBFD58}" type="datetime1">
              <a:rPr lang="en-US" smtClean="0"/>
              <a:t>5/1/2024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39734294-A6A1-47EE-AD1A-CA5DCFEDE321}" type="datetime1">
              <a:rPr lang="en-US" smtClean="0"/>
              <a:t>5/1/2024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D833003-1F65-4FFB-9BC3-BBF053F91539}" type="datetime1">
              <a:rPr lang="en-US" smtClean="0"/>
              <a:t>5/1/2024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DD7F813-9FA7-4169-8290-71C5955D49B1}" type="datetime1">
              <a:rPr lang="en-US" smtClean="0"/>
              <a:t>5/1/2024</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51D6E65-705C-464E-9559-A863C60012A3}" type="datetime1">
              <a:rPr lang="en-US" smtClean="0"/>
              <a:t>5/1/2024</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4815B-5396-4558-A417-511470575226}" type="datetime1">
              <a:rPr lang="en-US" smtClean="0"/>
              <a:t>5/1/2024</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41C2F89-D515-4119-BE82-287B6FD96261}" type="datetime1">
              <a:rPr lang="en-US" smtClean="0"/>
              <a:t>5/1/2024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B1F3963E-4EFF-463D-92F1-7FBB0BE9F9B3}" type="datetime1">
              <a:rPr lang="en-US" smtClean="0"/>
              <a:t>5/1/2024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B1133CA-8264-42B8-993D-2EBD75AE85A1}" type="datetime1">
              <a:rPr lang="en-US" smtClean="0"/>
              <a:t>5/1/2024</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35.png"/><Relationship Id="rId4" Type="http://schemas.openxmlformats.org/officeDocument/2006/relationships/customXml" Target="../ink/ink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customXml" Target="../ink/ink17.xml"/><Relationship Id="rId26" Type="http://schemas.openxmlformats.org/officeDocument/2006/relationships/customXml" Target="../ink/ink21.xml"/><Relationship Id="rId39" Type="http://schemas.openxmlformats.org/officeDocument/2006/relationships/image" Target="../media/image55.png"/><Relationship Id="rId21" Type="http://schemas.openxmlformats.org/officeDocument/2006/relationships/image" Target="../media/image46.png"/><Relationship Id="rId34" Type="http://schemas.openxmlformats.org/officeDocument/2006/relationships/customXml" Target="../ink/ink25.xml"/><Relationship Id="rId7" Type="http://schemas.openxmlformats.org/officeDocument/2006/relationships/image" Target="../media/image40.png"/><Relationship Id="rId12" Type="http://schemas.openxmlformats.org/officeDocument/2006/relationships/customXml" Target="../ink/ink14.xml"/><Relationship Id="rId17" Type="http://schemas.openxmlformats.org/officeDocument/2006/relationships/image" Target="../media/image44.png"/><Relationship Id="rId25" Type="http://schemas.openxmlformats.org/officeDocument/2006/relationships/image" Target="../media/image48.png"/><Relationship Id="rId33" Type="http://schemas.openxmlformats.org/officeDocument/2006/relationships/image" Target="../media/image52.png"/><Relationship Id="rId38" Type="http://schemas.openxmlformats.org/officeDocument/2006/relationships/customXml" Target="../ink/ink27.xml"/><Relationship Id="rId2" Type="http://schemas.openxmlformats.org/officeDocument/2006/relationships/customXml" Target="../ink/ink9.xml"/><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41.png"/><Relationship Id="rId24" Type="http://schemas.openxmlformats.org/officeDocument/2006/relationships/customXml" Target="../ink/ink20.xml"/><Relationship Id="rId32" Type="http://schemas.openxmlformats.org/officeDocument/2006/relationships/customXml" Target="../ink/ink24.xml"/><Relationship Id="rId37" Type="http://schemas.openxmlformats.org/officeDocument/2006/relationships/image" Target="../media/image54.png"/><Relationship Id="rId5" Type="http://schemas.openxmlformats.org/officeDocument/2006/relationships/image" Target="../media/image39.png"/><Relationship Id="rId15" Type="http://schemas.openxmlformats.org/officeDocument/2006/relationships/image" Target="../media/image43.png"/><Relationship Id="rId23" Type="http://schemas.openxmlformats.org/officeDocument/2006/relationships/image" Target="../media/image47.png"/><Relationship Id="rId28" Type="http://schemas.openxmlformats.org/officeDocument/2006/relationships/customXml" Target="../ink/ink22.xml"/><Relationship Id="rId36" Type="http://schemas.openxmlformats.org/officeDocument/2006/relationships/customXml" Target="../ink/ink26.xml"/><Relationship Id="rId10" Type="http://schemas.openxmlformats.org/officeDocument/2006/relationships/customXml" Target="../ink/ink13.xml"/><Relationship Id="rId19" Type="http://schemas.openxmlformats.org/officeDocument/2006/relationships/image" Target="../media/image45.png"/><Relationship Id="rId31" Type="http://schemas.openxmlformats.org/officeDocument/2006/relationships/image" Target="../media/image51.png"/><Relationship Id="rId4" Type="http://schemas.openxmlformats.org/officeDocument/2006/relationships/customXml" Target="../ink/ink10.xml"/><Relationship Id="rId9" Type="http://schemas.openxmlformats.org/officeDocument/2006/relationships/image" Target="../media/image33.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49.png"/><Relationship Id="rId30" Type="http://schemas.openxmlformats.org/officeDocument/2006/relationships/customXml" Target="../ink/ink23.xml"/><Relationship Id="rId35" Type="http://schemas.openxmlformats.org/officeDocument/2006/relationships/image" Target="../media/image53.png"/><Relationship Id="rId8" Type="http://schemas.openxmlformats.org/officeDocument/2006/relationships/customXml" Target="../ink/ink12.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ustomXml" Target="../ink/ink30.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3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3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customXml" Target="../ink/ink3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8.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Finding Similar Items:</a:t>
            </a:r>
            <a:br>
              <a:rPr lang="en-US" sz="5400" dirty="0"/>
            </a:br>
            <a:r>
              <a:rPr lang="en-US" sz="5400" dirty="0"/>
              <a:t>Locality Sensitive Hashing</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33887541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p:txBody>
          <a:bodyPr/>
          <a:lstStyle/>
          <a:p>
            <a:r>
              <a:rPr lang="en-US" b="1" dirty="0">
                <a:solidFill>
                  <a:srgbClr val="D60093"/>
                </a:solidFill>
              </a:rPr>
              <a:t>Last time:</a:t>
            </a:r>
            <a:r>
              <a:rPr lang="en-US" dirty="0">
                <a:solidFill>
                  <a:srgbClr val="D60093"/>
                </a:solidFill>
              </a:rPr>
              <a:t> 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2"/>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1980029" cy="947182"/>
            <a:chOff x="6477000" y="4539218"/>
            <a:chExt cx="1980029" cy="947182"/>
          </a:xfrm>
        </p:grpSpPr>
        <p:cxnSp>
          <p:nvCxnSpPr>
            <p:cNvPr id="34" name="Straight Arrow Connector 33"/>
            <p:cNvCxnSpPr/>
            <p:nvPr/>
          </p:nvCxnSpPr>
          <p:spPr>
            <a:xfrm flipH="1" flipV="1">
              <a:off x="6629400" y="4819650"/>
              <a:ext cx="7366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0"/>
              <a:ext cx="1600200" cy="608915"/>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0"/>
              <a:ext cx="3810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2                        1</a:t>
              </a:r>
            </a:p>
          </p:txBody>
        </p:sp>
      </p:grpSp>
    </p:spTree>
    <p:extLst>
      <p:ext uri="{BB962C8B-B14F-4D97-AF65-F5344CB8AC3E}">
        <p14:creationId xmlns:p14="http://schemas.microsoft.com/office/powerpoint/2010/main" val="399558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1"/>
            <a:r>
              <a:rPr lang="en-US" b="1" dirty="0"/>
              <a:t>Pass 2:</a:t>
            </a:r>
          </a:p>
          <a:p>
            <a:pPr lvl="2"/>
            <a:r>
              <a:rPr lang="en-US" dirty="0"/>
              <a:t>For a pair {</a:t>
            </a:r>
            <a:r>
              <a:rPr lang="en-US" dirty="0" err="1"/>
              <a:t>i,j</a:t>
            </a:r>
            <a:r>
              <a:rPr lang="en-US" dirty="0"/>
              <a:t>} to be a </a:t>
            </a:r>
            <a:r>
              <a:rPr lang="en-US" b="1" dirty="0">
                <a:solidFill>
                  <a:srgbClr val="FF0066"/>
                </a:solidFill>
              </a:rPr>
              <a:t>candidate for </a:t>
            </a:r>
            <a:br>
              <a:rPr lang="en-US" b="1" dirty="0">
                <a:solidFill>
                  <a:srgbClr val="FF0066"/>
                </a:solidFill>
              </a:rPr>
            </a:br>
            <a:r>
              <a:rPr lang="en-US" b="1" dirty="0">
                <a:solidFill>
                  <a:srgbClr val="FF0066"/>
                </a:solidFill>
              </a:rPr>
              <a:t>a frequent pair</a:t>
            </a:r>
            <a:r>
              <a:rPr lang="en-US" dirty="0">
                <a:solidFill>
                  <a:srgbClr val="FF0066"/>
                </a:solidFill>
              </a:rPr>
              <a:t>, </a:t>
            </a:r>
            <a:r>
              <a:rPr lang="en-US" dirty="0"/>
              <a:t>its singletons {</a:t>
            </a:r>
            <a:r>
              <a:rPr lang="en-US" dirty="0" err="1"/>
              <a:t>i</a:t>
            </a:r>
            <a:r>
              <a:rPr lang="en-US" dirty="0"/>
              <a:t>}, {j} </a:t>
            </a:r>
            <a:br>
              <a:rPr lang="en-US" dirty="0"/>
            </a:br>
            <a:r>
              <a:rPr lang="en-US" dirty="0"/>
              <a:t>have to be frequent and the pair </a:t>
            </a:r>
            <a:br>
              <a:rPr lang="en-US" dirty="0"/>
            </a:br>
            <a:r>
              <a:rPr lang="en-US" dirty="0"/>
              <a:t>has to hash to a frequent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a:latin typeface="Arial" pitchFamily="34" charset="0"/>
                <a:cs typeface="Arial" pitchFamily="34" charset="0"/>
              </a:rPr>
              <a:t>Basket 2:</a:t>
            </a:r>
            <a:r>
              <a:rPr lang="en-US" dirty="0">
                <a:latin typeface="Arial" pitchFamily="34" charset="0"/>
                <a:cs typeface="Arial" pitchFamily="34" charset="0"/>
              </a:rPr>
              <a:t> {1,2,4}</a:t>
            </a:r>
          </a:p>
          <a:p>
            <a:r>
              <a:rPr lang="en-US" b="1" dirty="0">
                <a:latin typeface="Arial" pitchFamily="34" charset="0"/>
                <a:cs typeface="Arial" pitchFamily="34" charset="0"/>
              </a:rPr>
              <a:t>Pairs:</a:t>
            </a:r>
            <a:r>
              <a:rPr lang="en-US" dirty="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3             1         2</a:t>
              </a: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3555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1"/>
            <a:r>
              <a:rPr lang="en-US" b="1" dirty="0"/>
              <a:t>Pass 2:</a:t>
            </a:r>
          </a:p>
          <a:p>
            <a:pPr lvl="2"/>
            <a:r>
              <a:rPr lang="en-US" dirty="0"/>
              <a:t>For a pair {</a:t>
            </a:r>
            <a:r>
              <a:rPr lang="en-US" dirty="0" err="1"/>
              <a:t>i,j</a:t>
            </a:r>
            <a:r>
              <a:rPr lang="en-US" dirty="0"/>
              <a:t>} to be a </a:t>
            </a:r>
            <a:r>
              <a:rPr lang="en-US" b="1" dirty="0">
                <a:solidFill>
                  <a:srgbClr val="FF0066"/>
                </a:solidFill>
              </a:rPr>
              <a:t>candidate for </a:t>
            </a:r>
            <a:br>
              <a:rPr lang="en-US" b="1" dirty="0">
                <a:solidFill>
                  <a:srgbClr val="FF0066"/>
                </a:solidFill>
              </a:rPr>
            </a:br>
            <a:r>
              <a:rPr lang="en-US" b="1" dirty="0">
                <a:solidFill>
                  <a:srgbClr val="FF0066"/>
                </a:solidFill>
              </a:rPr>
              <a:t>a frequent pair</a:t>
            </a:r>
            <a:r>
              <a:rPr lang="en-US" dirty="0">
                <a:solidFill>
                  <a:srgbClr val="FF0066"/>
                </a:solidFill>
              </a:rPr>
              <a:t>, </a:t>
            </a:r>
            <a:r>
              <a:rPr lang="en-US" dirty="0"/>
              <a:t>its singletons have </a:t>
            </a:r>
            <a:br>
              <a:rPr lang="en-US" dirty="0"/>
            </a:br>
            <a:r>
              <a:rPr lang="en-US" dirty="0"/>
              <a:t>to be frequent and its  has to hash</a:t>
            </a:r>
            <a:br>
              <a:rPr lang="en-US" dirty="0"/>
            </a:br>
            <a:r>
              <a:rPr lang="en-US" dirty="0"/>
              <a:t>to a frequent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a:latin typeface="Arial" pitchFamily="34" charset="0"/>
                <a:cs typeface="Arial" pitchFamily="34" charset="0"/>
              </a:rPr>
              <a:t>Basket 2:</a:t>
            </a:r>
            <a:r>
              <a:rPr lang="en-US" dirty="0">
                <a:latin typeface="Arial" pitchFamily="34" charset="0"/>
                <a:cs typeface="Arial" pitchFamily="34" charset="0"/>
              </a:rPr>
              <a:t> {1,2,4}</a:t>
            </a:r>
          </a:p>
          <a:p>
            <a:r>
              <a:rPr lang="en-US" b="1" dirty="0">
                <a:latin typeface="Arial" pitchFamily="34" charset="0"/>
                <a:cs typeface="Arial" pitchFamily="34" charset="0"/>
              </a:rPr>
              <a:t>Pairs:</a:t>
            </a:r>
            <a:r>
              <a:rPr lang="en-US" dirty="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3             1         2</a:t>
              </a: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
        <p:nvSpPr>
          <p:cNvPr id="39" name="Rounded Rectangle 38"/>
          <p:cNvSpPr/>
          <p:nvPr/>
        </p:nvSpPr>
        <p:spPr>
          <a:xfrm>
            <a:off x="1295400" y="1600200"/>
            <a:ext cx="7239000" cy="4724400"/>
          </a:xfrm>
          <a:prstGeom prst="roundRect">
            <a:avLst>
              <a:gd name="adj" fmla="val 10110"/>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rgbClr val="FFFF00"/>
                </a:solidFill>
              </a:rPr>
              <a:t>Previous lecture: A-Priori</a:t>
            </a:r>
          </a:p>
          <a:p>
            <a:r>
              <a:rPr lang="en-US" sz="2400" b="1" dirty="0"/>
              <a:t>Main idea: Candidates</a:t>
            </a:r>
          </a:p>
          <a:p>
            <a:r>
              <a:rPr lang="en-US" sz="2000" dirty="0"/>
              <a:t>Instead of keeping a count of each pair, only keep a count  </a:t>
            </a:r>
            <a:br>
              <a:rPr lang="en-US" sz="2000" dirty="0"/>
            </a:br>
            <a:r>
              <a:rPr lang="en-US" sz="2000" dirty="0"/>
              <a:t>of candidate pairs!</a:t>
            </a:r>
          </a:p>
          <a:p>
            <a:r>
              <a:rPr lang="en-US" sz="2800" b="1" dirty="0">
                <a:solidFill>
                  <a:srgbClr val="FFFF00"/>
                </a:solidFill>
              </a:rPr>
              <a:t>Today’s lecture: Find pairs of similar docs</a:t>
            </a:r>
          </a:p>
          <a:p>
            <a:r>
              <a:rPr lang="en-US" sz="2400" b="1" dirty="0"/>
              <a:t>Main idea:</a:t>
            </a:r>
            <a:r>
              <a:rPr lang="en-US" sz="2400" dirty="0"/>
              <a:t> </a:t>
            </a:r>
            <a:r>
              <a:rPr lang="en-US" sz="2400" b="1" dirty="0"/>
              <a:t>Candidates</a:t>
            </a:r>
          </a:p>
          <a:p>
            <a:r>
              <a:rPr lang="en-US" sz="2000" b="1" dirty="0"/>
              <a:t>-- Pass 1:</a:t>
            </a:r>
            <a:r>
              <a:rPr lang="en-US" sz="2000" dirty="0"/>
              <a:t> Take documents and hash them to buckets such that </a:t>
            </a:r>
            <a:r>
              <a:rPr lang="en-US" sz="2000" u="sng" dirty="0"/>
              <a:t>documents that are similar hash to the same bucket</a:t>
            </a:r>
          </a:p>
          <a:p>
            <a:r>
              <a:rPr lang="en-US" sz="2000" b="1" dirty="0"/>
              <a:t>-- Pass 2: </a:t>
            </a:r>
            <a:r>
              <a:rPr lang="en-US" sz="2000" dirty="0"/>
              <a:t>Only compare documents that are </a:t>
            </a:r>
            <a:r>
              <a:rPr lang="en-US" sz="2000" b="1" dirty="0"/>
              <a:t>candidates </a:t>
            </a:r>
            <a:br>
              <a:rPr lang="en-US" sz="2000" b="1" dirty="0"/>
            </a:br>
            <a:r>
              <a:rPr lang="en-US" sz="2000" dirty="0"/>
              <a:t>(i.e., they hashed to a same bucket)</a:t>
            </a:r>
          </a:p>
          <a:p>
            <a:r>
              <a:rPr lang="en-US" sz="2000" b="1" dirty="0"/>
              <a:t>Benefits: Instead of O(N</a:t>
            </a:r>
            <a:r>
              <a:rPr lang="en-US" sz="2000" b="1" baseline="30000" dirty="0"/>
              <a:t>2</a:t>
            </a:r>
            <a:r>
              <a:rPr lang="en-US" sz="2000" b="1" dirty="0"/>
              <a:t>) comparisons, we need O(N) comparisons to find similar documents</a:t>
            </a:r>
          </a:p>
        </p:txBody>
      </p:sp>
    </p:spTree>
    <p:extLst>
      <p:ext uri="{BB962C8B-B14F-4D97-AF65-F5344CB8AC3E}">
        <p14:creationId xmlns:p14="http://schemas.microsoft.com/office/powerpoint/2010/main" val="349797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dirty="0"/>
            </a:br>
            <a:r>
              <a:rPr lang="en-US" dirty="0"/>
              <a:t>Finding Similar Items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9771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a:t>Distance Measures</a:t>
            </a:r>
          </a:p>
        </p:txBody>
      </p:sp>
      <p:sp>
        <p:nvSpPr>
          <p:cNvPr id="243715" name="Rectangle 3"/>
          <p:cNvSpPr>
            <a:spLocks noGrp="1" noChangeArrowheads="1"/>
          </p:cNvSpPr>
          <p:nvPr>
            <p:ph type="body" idx="1"/>
          </p:nvPr>
        </p:nvSpPr>
        <p:spPr>
          <a:xfrm>
            <a:off x="457200" y="1295400"/>
            <a:ext cx="8229600" cy="4419600"/>
          </a:xfrm>
        </p:spPr>
        <p:txBody>
          <a:bodyPr>
            <a:normAutofit fontScale="92500" lnSpcReduction="10000"/>
          </a:bodyPr>
          <a:lstStyle/>
          <a:p>
            <a:pPr marL="438912" lvl="1" indent="-320040">
              <a:spcBef>
                <a:spcPts val="0"/>
              </a:spcBef>
              <a:buClr>
                <a:schemeClr val="accent1"/>
              </a:buClr>
              <a:buSzPct val="80000"/>
              <a:buFont typeface="Wingdings 2"/>
              <a:buChar char=""/>
            </a:pPr>
            <a:r>
              <a:rPr lang="en-US" sz="3200" b="1" dirty="0">
                <a:solidFill>
                  <a:srgbClr val="D60093"/>
                </a:solidFill>
              </a:rPr>
              <a:t>Goal:</a:t>
            </a:r>
            <a:r>
              <a:rPr lang="en-US" sz="3200" b="1" dirty="0">
                <a:solidFill>
                  <a:srgbClr val="0000FF"/>
                </a:solidFill>
              </a:rPr>
              <a:t> Find near-neighbors in high-dim. space</a:t>
            </a:r>
          </a:p>
          <a:p>
            <a:pPr lvl="1"/>
            <a:r>
              <a:rPr lang="en-US" dirty="0"/>
              <a:t>We formally define “near neighbors” as </a:t>
            </a:r>
            <a:br>
              <a:rPr lang="en-US" dirty="0"/>
            </a:br>
            <a:r>
              <a:rPr lang="en-US" dirty="0"/>
              <a:t>points that are a “small distance” apart</a:t>
            </a:r>
          </a:p>
          <a:p>
            <a:r>
              <a:rPr lang="en-US" dirty="0"/>
              <a:t>For each application, we first need to define what “</a:t>
            </a:r>
            <a:r>
              <a:rPr lang="en-US" b="1" dirty="0"/>
              <a:t>distance</a:t>
            </a:r>
            <a:r>
              <a:rPr lang="en-US" dirty="0"/>
              <a:t>” means</a:t>
            </a:r>
          </a:p>
          <a:p>
            <a:r>
              <a:rPr lang="en-US" b="1" dirty="0">
                <a:solidFill>
                  <a:srgbClr val="D60093"/>
                </a:solidFill>
              </a:rPr>
              <a:t>Today: </a:t>
            </a:r>
            <a:r>
              <a:rPr lang="en-US" b="1" dirty="0" err="1">
                <a:solidFill>
                  <a:srgbClr val="0000FF"/>
                </a:solidFill>
              </a:rPr>
              <a:t>Jaccard</a:t>
            </a:r>
            <a:r>
              <a:rPr lang="en-US" b="1" dirty="0">
                <a:solidFill>
                  <a:srgbClr val="0000FF"/>
                </a:solidFill>
              </a:rPr>
              <a:t> distance/similarity</a:t>
            </a:r>
          </a:p>
          <a:p>
            <a:pPr lvl="1"/>
            <a:r>
              <a:rPr lang="en-US" dirty="0"/>
              <a:t>The </a:t>
            </a:r>
            <a:r>
              <a:rPr lang="en-US" b="1" dirty="0" err="1">
                <a:solidFill>
                  <a:srgbClr val="FF0066"/>
                </a:solidFill>
              </a:rPr>
              <a:t>Jaccard</a:t>
            </a:r>
            <a:r>
              <a:rPr lang="en-US" b="1" dirty="0">
                <a:solidFill>
                  <a:srgbClr val="FF0066"/>
                </a:solidFill>
              </a:rPr>
              <a:t> similarity</a:t>
            </a:r>
            <a:r>
              <a:rPr lang="en-US" i="1" dirty="0">
                <a:solidFill>
                  <a:srgbClr val="FF0066"/>
                </a:solidFill>
              </a:rPr>
              <a:t> </a:t>
            </a:r>
            <a:r>
              <a:rPr lang="en-US" dirty="0"/>
              <a:t>of two </a:t>
            </a:r>
            <a:r>
              <a:rPr lang="en-US" b="1" dirty="0">
                <a:solidFill>
                  <a:srgbClr val="FF0066"/>
                </a:solidFill>
              </a:rPr>
              <a:t>sets</a:t>
            </a:r>
            <a:r>
              <a:rPr lang="en-US" dirty="0">
                <a:solidFill>
                  <a:srgbClr val="FF0066"/>
                </a:solidFill>
              </a:rPr>
              <a:t> </a:t>
            </a:r>
            <a:r>
              <a:rPr lang="en-US" dirty="0"/>
              <a:t>is the size of their intersection divided by the size of their union:</a:t>
            </a:r>
            <a:br>
              <a:rPr lang="en-US" dirty="0"/>
            </a:br>
            <a:r>
              <a:rPr lang="en-US" b="1" i="1" dirty="0" err="1"/>
              <a:t>sim</a:t>
            </a:r>
            <a:r>
              <a:rPr lang="en-US" b="1" dirty="0"/>
              <a:t>(C</a:t>
            </a:r>
            <a:r>
              <a:rPr lang="en-US" b="1" baseline="-25000" dirty="0"/>
              <a:t>1</a:t>
            </a:r>
            <a:r>
              <a:rPr lang="en-US" b="1" dirty="0"/>
              <a:t>, C</a:t>
            </a:r>
            <a:r>
              <a:rPr lang="en-US" b="1" baseline="-25000" dirty="0"/>
              <a:t>2</a:t>
            </a:r>
            <a:r>
              <a:rPr lang="en-US" b="1" dirty="0"/>
              <a:t>)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p>
          <a:p>
            <a:pPr lvl="1"/>
            <a:r>
              <a:rPr lang="en-US" b="1" dirty="0" err="1">
                <a:solidFill>
                  <a:srgbClr val="FF0066"/>
                </a:solidFill>
              </a:rPr>
              <a:t>Jaccard</a:t>
            </a:r>
            <a:r>
              <a:rPr lang="en-US" b="1" dirty="0">
                <a:solidFill>
                  <a:srgbClr val="FF0066"/>
                </a:solidFill>
              </a:rPr>
              <a:t> distance:</a:t>
            </a:r>
            <a:r>
              <a:rPr lang="en-US" b="1" i="1" dirty="0"/>
              <a:t> d</a:t>
            </a:r>
            <a:r>
              <a:rPr lang="en-US" b="1" dirty="0"/>
              <a:t>(C</a:t>
            </a:r>
            <a:r>
              <a:rPr lang="en-US" b="1" baseline="-25000" dirty="0"/>
              <a:t>1</a:t>
            </a:r>
            <a:r>
              <a:rPr lang="en-US" b="1" dirty="0"/>
              <a:t>, C</a:t>
            </a:r>
            <a:r>
              <a:rPr lang="en-US" b="1" baseline="-25000" dirty="0"/>
              <a:t>2</a:t>
            </a:r>
            <a:r>
              <a:rPr lang="en-US" b="1" dirty="0"/>
              <a:t>) = 1 -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endParaRPr lang="en-US" b="1" dirty="0"/>
          </a:p>
          <a:p>
            <a:pPr lvl="1"/>
            <a:endParaRPr lang="en-US" dirty="0"/>
          </a:p>
          <a:p>
            <a:pPr lvl="1"/>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Text Box 13"/>
          <p:cNvSpPr txBox="1">
            <a:spLocks noChangeArrowheads="1"/>
          </p:cNvSpPr>
          <p:nvPr/>
        </p:nvSpPr>
        <p:spPr bwMode="auto">
          <a:xfrm>
            <a:off x="5958798" y="5505271"/>
            <a:ext cx="2499402" cy="1200329"/>
          </a:xfrm>
          <a:prstGeom prst="rect">
            <a:avLst/>
          </a:prstGeom>
          <a:noFill/>
          <a:ln w="9525">
            <a:noFill/>
            <a:miter lim="800000"/>
            <a:headEnd/>
            <a:tailEnd/>
          </a:ln>
          <a:effectLst/>
        </p:spPr>
        <p:txBody>
          <a:bodyPr wrap="none">
            <a:spAutoFit/>
          </a:bodyPr>
          <a:lstStyle/>
          <a:p>
            <a:pPr eaLnBrk="0" hangingPunct="0"/>
            <a:r>
              <a:rPr lang="en-US" dirty="0">
                <a:solidFill>
                  <a:srgbClr val="008000"/>
                </a:solidFill>
                <a:latin typeface="Arial" pitchFamily="34" charset="0"/>
                <a:cs typeface="Arial" pitchFamily="34" charset="0"/>
              </a:rPr>
              <a:t>3 in intersection</a:t>
            </a:r>
          </a:p>
          <a:p>
            <a:pPr eaLnBrk="0" hangingPunct="0"/>
            <a:r>
              <a:rPr lang="en-US" dirty="0">
                <a:solidFill>
                  <a:srgbClr val="008000"/>
                </a:solidFill>
                <a:latin typeface="Arial" pitchFamily="34" charset="0"/>
                <a:cs typeface="Arial" pitchFamily="34" charset="0"/>
              </a:rPr>
              <a:t>8 in union</a:t>
            </a:r>
          </a:p>
          <a:p>
            <a:pPr eaLnBrk="0" hangingPunct="0"/>
            <a:r>
              <a:rPr lang="en-US" dirty="0" err="1">
                <a:solidFill>
                  <a:srgbClr val="008000"/>
                </a:solidFill>
                <a:latin typeface="Arial" pitchFamily="34" charset="0"/>
                <a:cs typeface="Arial" pitchFamily="34" charset="0"/>
              </a:rPr>
              <a:t>Jaccard</a:t>
            </a:r>
            <a:r>
              <a:rPr lang="en-US" dirty="0">
                <a:solidFill>
                  <a:srgbClr val="008000"/>
                </a:solidFill>
                <a:latin typeface="Arial" pitchFamily="34" charset="0"/>
                <a:cs typeface="Arial" pitchFamily="34" charset="0"/>
              </a:rPr>
              <a:t> similarity= 3/8</a:t>
            </a:r>
          </a:p>
          <a:p>
            <a:pPr eaLnBrk="0" hangingPunct="0"/>
            <a:r>
              <a:rPr lang="en-US" dirty="0" err="1">
                <a:solidFill>
                  <a:srgbClr val="008000"/>
                </a:solidFill>
                <a:latin typeface="Arial" pitchFamily="34" charset="0"/>
                <a:cs typeface="Arial" pitchFamily="34" charset="0"/>
              </a:rPr>
              <a:t>Jaccard</a:t>
            </a:r>
            <a:r>
              <a:rPr lang="en-US" dirty="0">
                <a:solidFill>
                  <a:srgbClr val="008000"/>
                </a:solidFill>
                <a:latin typeface="Arial" pitchFamily="34" charset="0"/>
                <a:cs typeface="Arial" pitchFamily="34" charset="0"/>
              </a:rPr>
              <a:t> distance = 5/8</a:t>
            </a:r>
          </a:p>
        </p:txBody>
      </p:sp>
      <p:grpSp>
        <p:nvGrpSpPr>
          <p:cNvPr id="8" name="Group 7"/>
          <p:cNvGrpSpPr/>
          <p:nvPr/>
        </p:nvGrpSpPr>
        <p:grpSpPr>
          <a:xfrm>
            <a:off x="3505200" y="5638800"/>
            <a:ext cx="2286000" cy="990600"/>
            <a:chOff x="3124200" y="1371600"/>
            <a:chExt cx="2667000" cy="1600200"/>
          </a:xfrm>
        </p:grpSpPr>
        <p:sp>
          <p:nvSpPr>
            <p:cNvPr id="9" name="Oval 3"/>
            <p:cNvSpPr>
              <a:spLocks noChangeArrowheads="1"/>
            </p:cNvSpPr>
            <p:nvPr/>
          </p:nvSpPr>
          <p:spPr bwMode="auto">
            <a:xfrm>
              <a:off x="38100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10" name="Oval 4"/>
            <p:cNvSpPr>
              <a:spLocks noChangeArrowheads="1"/>
            </p:cNvSpPr>
            <p:nvPr/>
          </p:nvSpPr>
          <p:spPr bwMode="auto">
            <a:xfrm>
              <a:off x="31242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11"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grpSp>
      <p:sp>
        <p:nvSpPr>
          <p:cNvPr id="18" name="Oval 6"/>
          <p:cNvSpPr>
            <a:spLocks noChangeArrowheads="1"/>
          </p:cNvSpPr>
          <p:nvPr/>
        </p:nvSpPr>
        <p:spPr bwMode="auto">
          <a:xfrm>
            <a:off x="3995451" y="6411847"/>
            <a:ext cx="91440" cy="91440"/>
          </a:xfrm>
          <a:prstGeom prst="ellipse">
            <a:avLst/>
          </a:prstGeom>
          <a:solidFill>
            <a:srgbClr val="800080"/>
          </a:solidFill>
          <a:ln w="9525">
            <a:solidFill>
              <a:schemeClr val="tx1"/>
            </a:solidFill>
            <a:round/>
            <a:headEnd/>
            <a:tailEnd/>
          </a:ln>
          <a:effectLst/>
        </p:spPr>
        <p:txBody>
          <a:bodyPr wrap="none" anchor="ctr"/>
          <a:lstStyle/>
          <a:p>
            <a:endParaRPr lang="en-US"/>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F1467F4-4BF6-9C4A-D24D-9F0B81E9A49B}"/>
                  </a:ext>
                </a:extLst>
              </p14:cNvPr>
              <p14:cNvContentPartPr/>
              <p14:nvPr/>
            </p14:nvContentPartPr>
            <p14:xfrm>
              <a:off x="1460927" y="4035068"/>
              <a:ext cx="8390520" cy="1634760"/>
            </p14:xfrm>
          </p:contentPart>
        </mc:Choice>
        <mc:Fallback>
          <p:pic>
            <p:nvPicPr>
              <p:cNvPr id="2" name="Ink 1">
                <a:extLst>
                  <a:ext uri="{FF2B5EF4-FFF2-40B4-BE49-F238E27FC236}">
                    <a16:creationId xmlns:a16="http://schemas.microsoft.com/office/drawing/2014/main" id="{3F1467F4-4BF6-9C4A-D24D-9F0B81E9A49B}"/>
                  </a:ext>
                </a:extLst>
              </p:cNvPr>
              <p:cNvPicPr/>
              <p:nvPr/>
            </p:nvPicPr>
            <p:blipFill>
              <a:blip r:embed="rId3"/>
              <a:stretch>
                <a:fillRect/>
              </a:stretch>
            </p:blipFill>
            <p:spPr>
              <a:xfrm>
                <a:off x="1407287" y="3927068"/>
                <a:ext cx="8498160" cy="1850400"/>
              </a:xfrm>
              <a:prstGeom prst="rect">
                <a:avLst/>
              </a:prstGeom>
            </p:spPr>
          </p:pic>
        </mc:Fallback>
      </mc:AlternateContent>
    </p:spTree>
    <p:extLst>
      <p:ext uri="{BB962C8B-B14F-4D97-AF65-F5344CB8AC3E}">
        <p14:creationId xmlns:p14="http://schemas.microsoft.com/office/powerpoint/2010/main" val="3033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p:txBody>
          <a:bodyPr/>
          <a:lstStyle/>
          <a:p>
            <a:r>
              <a:rPr lang="en-US" dirty="0"/>
              <a:t>Task: Finding Similar Documents</a:t>
            </a:r>
          </a:p>
        </p:txBody>
      </p:sp>
      <mc:AlternateContent xmlns:mc="http://schemas.openxmlformats.org/markup-compatibility/2006" xmlns:a14="http://schemas.microsoft.com/office/drawing/2010/main">
        <mc:Choice Requires="a14">
          <p:sp>
            <p:nvSpPr>
              <p:cNvPr id="265219" name="Content Placeholder 2"/>
              <p:cNvSpPr>
                <a:spLocks noGrp="1"/>
              </p:cNvSpPr>
              <p:nvPr>
                <p:ph idx="1"/>
              </p:nvPr>
            </p:nvSpPr>
            <p:spPr>
              <a:xfrm>
                <a:off x="457200" y="1295400"/>
                <a:ext cx="8534400" cy="5562600"/>
              </a:xfrm>
            </p:spPr>
            <p:txBody>
              <a:bodyPr>
                <a:normAutofit fontScale="92500" lnSpcReduction="10000"/>
              </a:bodyPr>
              <a:lstStyle/>
              <a:p>
                <a:r>
                  <a:rPr lang="en-US" b="1" dirty="0">
                    <a:solidFill>
                      <a:srgbClr val="FF0066"/>
                    </a:solidFill>
                  </a:rPr>
                  <a:t>Goal:</a:t>
                </a:r>
                <a:r>
                  <a:rPr lang="en-US" b="1" dirty="0">
                    <a:solidFill>
                      <a:srgbClr val="CC0000"/>
                    </a:solidFill>
                  </a:rPr>
                  <a:t> </a:t>
                </a:r>
                <a:r>
                  <a:rPr lang="en-US" b="1" dirty="0"/>
                  <a:t>Given a large number (</a:t>
                </a:r>
                <a14:m>
                  <m:oMath xmlns:m="http://schemas.openxmlformats.org/officeDocument/2006/math">
                    <m:r>
                      <a:rPr lang="en-US" b="1" i="1" dirty="0" smtClean="0">
                        <a:latin typeface="Cambria Math"/>
                      </a:rPr>
                      <m:t>𝑵</m:t>
                    </m:r>
                  </m:oMath>
                </a14:m>
                <a:r>
                  <a:rPr lang="en-US" b="1" dirty="0"/>
                  <a:t> in the millions or billions) of documents, find “near duplicate” pairs</a:t>
                </a:r>
              </a:p>
              <a:p>
                <a:r>
                  <a:rPr lang="en-US" b="1" dirty="0">
                    <a:solidFill>
                      <a:srgbClr val="FF0066"/>
                    </a:solidFill>
                  </a:rPr>
                  <a:t>Applications:</a:t>
                </a:r>
              </a:p>
              <a:p>
                <a:pPr lvl="1"/>
                <a:r>
                  <a:rPr lang="en-US" dirty="0"/>
                  <a:t>Mirror websites, or approximate mirrors</a:t>
                </a:r>
              </a:p>
              <a:p>
                <a:pPr lvl="2"/>
                <a:r>
                  <a:rPr lang="en-US" dirty="0"/>
                  <a:t>Don’t want to show both in search results</a:t>
                </a:r>
              </a:p>
              <a:p>
                <a:pPr lvl="1"/>
                <a:r>
                  <a:rPr lang="en-US" dirty="0"/>
                  <a:t>Similar news articles at many news sites</a:t>
                </a:r>
              </a:p>
              <a:p>
                <a:pPr lvl="2"/>
                <a:r>
                  <a:rPr lang="en-US" dirty="0"/>
                  <a:t>Cluster articles by “same story”</a:t>
                </a:r>
              </a:p>
              <a:p>
                <a:r>
                  <a:rPr lang="en-US" b="1" dirty="0">
                    <a:solidFill>
                      <a:srgbClr val="FF0066"/>
                    </a:solidFill>
                  </a:rPr>
                  <a:t>Problems:</a:t>
                </a:r>
              </a:p>
              <a:p>
                <a:pPr lvl="1"/>
                <a:r>
                  <a:rPr lang="en-US" dirty="0"/>
                  <a:t>Many small pieces of one document can appear </a:t>
                </a:r>
                <a:br>
                  <a:rPr lang="en-US" dirty="0"/>
                </a:br>
                <a:r>
                  <a:rPr lang="en-US" dirty="0"/>
                  <a:t>out of order in another</a:t>
                </a:r>
              </a:p>
              <a:p>
                <a:pPr lvl="1"/>
                <a:r>
                  <a:rPr lang="en-US" dirty="0"/>
                  <a:t>Too many documents to compare all pairs</a:t>
                </a:r>
              </a:p>
              <a:p>
                <a:pPr lvl="1"/>
                <a:r>
                  <a:rPr lang="en-US" dirty="0"/>
                  <a:t>Documents are so large or so many that they cannot </a:t>
                </a:r>
                <a:br>
                  <a:rPr lang="en-US" dirty="0"/>
                </a:br>
                <a:r>
                  <a:rPr lang="en-US" dirty="0"/>
                  <a:t>fit in main memory</a:t>
                </a:r>
              </a:p>
              <a:p>
                <a:endParaRPr lang="en-US" dirty="0"/>
              </a:p>
              <a:p>
                <a:pPr lvl="1"/>
                <a:endParaRPr lang="en-US" dirty="0"/>
              </a:p>
            </p:txBody>
          </p:sp>
        </mc:Choice>
        <mc:Fallback xmlns="">
          <p:sp>
            <p:nvSpPr>
              <p:cNvPr id="265219" name="Content Placeholder 2"/>
              <p:cNvSpPr>
                <a:spLocks noGrp="1" noRot="1" noChangeAspect="1" noMove="1" noResize="1" noEditPoints="1" noAdjustHandles="1" noChangeArrowheads="1" noChangeShapeType="1" noTextEdit="1"/>
              </p:cNvSpPr>
              <p:nvPr>
                <p:ph idx="1"/>
              </p:nvPr>
            </p:nvSpPr>
            <p:spPr>
              <a:xfrm>
                <a:off x="457200" y="1295400"/>
                <a:ext cx="8534400" cy="5562600"/>
              </a:xfrm>
              <a:blipFill rotWithShape="1">
                <a:blip r:embed="rId2"/>
                <a:stretch>
                  <a:fillRect t="-1425" r="-643" b="-110"/>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2159745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2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2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21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521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5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a:t>3 Essential Steps for Similar Docs</a:t>
            </a:r>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a:solidFill>
                  <a:srgbClr val="FF0066"/>
                </a:solidFill>
              </a:rPr>
              <a:t>Shingling:</a:t>
            </a:r>
            <a:r>
              <a:rPr lang="en-US" dirty="0"/>
              <a:t> Convert documents to sets</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a:solidFill>
                  <a:srgbClr val="FF0066"/>
                </a:solidFill>
              </a:rPr>
              <a:t>Min-Hashing:</a:t>
            </a:r>
            <a:r>
              <a:rPr lang="en-US" dirty="0"/>
              <a:t> Convert large sets to short signatures, while preserving similarity</a:t>
            </a:r>
          </a:p>
          <a:p>
            <a:pPr marL="2401824"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a:solidFill>
                  <a:srgbClr val="FF0066"/>
                </a:solidFill>
              </a:rPr>
              <a:t>Locality-Sensitive Hashing:</a:t>
            </a:r>
            <a:r>
              <a:rPr lang="en-US" dirty="0"/>
              <a:t> Focus on </a:t>
            </a:r>
            <a:br>
              <a:rPr lang="en-US" dirty="0"/>
            </a:br>
            <a:r>
              <a:rPr lang="en-US" dirty="0"/>
              <a:t>pairs of signatures likely to be from </a:t>
            </a:r>
            <a:br>
              <a:rPr lang="en-US" dirty="0"/>
            </a:br>
            <a:r>
              <a:rPr lang="en-US" dirty="0"/>
              <a:t>similar documents</a:t>
            </a:r>
          </a:p>
          <a:p>
            <a:pPr marL="902208" lvl="1" indent="-609600">
              <a:buClr>
                <a:srgbClr val="0000FF"/>
              </a:buClr>
            </a:pPr>
            <a:r>
              <a:rPr lang="en-US" b="1" dirty="0">
                <a:solidFill>
                  <a:srgbClr val="0000FF"/>
                </a:solidFill>
              </a:rPr>
              <a:t>Candidate pairs!</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39524C00-7883-447F-993D-93A8BDF0ACB6}" type="slidenum">
              <a:rPr lang="en-US"/>
              <a:pPr/>
              <a:t>16</a:t>
            </a:fld>
            <a:endParaRPr lang="en-US"/>
          </a:p>
        </p:txBody>
      </p:sp>
    </p:spTree>
    <p:extLst>
      <p:ext uri="{BB962C8B-B14F-4D97-AF65-F5344CB8AC3E}">
        <p14:creationId xmlns:p14="http://schemas.microsoft.com/office/powerpoint/2010/main" val="174970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p>
        </p:txBody>
      </p:sp>
      <p:sp>
        <p:nvSpPr>
          <p:cNvPr id="19" name="Slide Number Placeholder 4"/>
          <p:cNvSpPr>
            <a:spLocks noGrp="1"/>
          </p:cNvSpPr>
          <p:nvPr>
            <p:ph type="sldNum" sz="quarter" idx="12"/>
          </p:nvPr>
        </p:nvSpPr>
        <p:spPr/>
        <p:txBody>
          <a:bodyPr/>
          <a:lstStyle/>
          <a:p>
            <a:fld id="{E3C3BF69-412C-40FF-B67E-488F1482FCFF}" type="slidenum">
              <a:rPr lang="en-US"/>
              <a:pPr/>
              <a:t>17</a:t>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latin typeface="Arial" pitchFamily="34" charset="0"/>
                <a:cs typeface="Arial" pitchFamily="34" charset="0"/>
              </a:rPr>
              <a:t>Shingling</a:t>
            </a: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headEnd/>
            <a:tailEnd/>
          </a:ln>
          <a:effectLst/>
        </p:spPr>
        <p:txBody>
          <a:bodyPr wrap="none">
            <a:spAutoFit/>
          </a:bodyPr>
          <a:lstStyle/>
          <a:p>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nvGrpSpPr>
          <p:cNvPr id="2" name="Group 19"/>
          <p:cNvGrpSpPr>
            <a:grpSpLocks/>
          </p:cNvGrpSpPr>
          <p:nvPr/>
        </p:nvGrpSpPr>
        <p:grpSpPr bwMode="auto">
          <a:xfrm>
            <a:off x="2362200" y="3048000"/>
            <a:ext cx="1354138" cy="2578100"/>
            <a:chOff x="1488" y="1920"/>
            <a:chExt cx="853" cy="1624"/>
          </a:xfrm>
        </p:grpSpPr>
        <p:sp>
          <p:nvSpPr>
            <p:cNvPr id="64520"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1"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dirty="0">
                  <a:latin typeface="Arial" pitchFamily="34" charset="0"/>
                  <a:cs typeface="Arial" pitchFamily="34" charset="0"/>
                </a:rPr>
                <a:t>The set</a:t>
              </a:r>
            </a:p>
            <a:p>
              <a:r>
                <a:rPr lang="en-US" sz="1800" dirty="0">
                  <a:latin typeface="Arial" pitchFamily="34" charset="0"/>
                  <a:cs typeface="Arial" pitchFamily="34" charset="0"/>
                </a:rPr>
                <a:t>of strings</a:t>
              </a:r>
            </a:p>
            <a:p>
              <a:r>
                <a:rPr lang="en-US" sz="1800" dirty="0">
                  <a:latin typeface="Arial" pitchFamily="34" charset="0"/>
                  <a:cs typeface="Arial" pitchFamily="34" charset="0"/>
                </a:rPr>
                <a:t>of length </a:t>
              </a:r>
              <a:r>
                <a:rPr lang="en-US" sz="1800" b="1" i="1" dirty="0">
                  <a:latin typeface="Arial" pitchFamily="34" charset="0"/>
                  <a:cs typeface="Arial" pitchFamily="34" charset="0"/>
                </a:rPr>
                <a:t>k</a:t>
              </a:r>
            </a:p>
            <a:p>
              <a:r>
                <a:rPr lang="en-US" sz="1800" dirty="0">
                  <a:latin typeface="Arial" pitchFamily="34" charset="0"/>
                  <a:cs typeface="Arial" pitchFamily="34" charset="0"/>
                </a:rPr>
                <a:t>that appear</a:t>
              </a:r>
            </a:p>
            <a:p>
              <a:r>
                <a:rPr lang="en-US" sz="1800" dirty="0">
                  <a:latin typeface="Arial" pitchFamily="34" charset="0"/>
                  <a:cs typeface="Arial" pitchFamily="34" charset="0"/>
                </a:rPr>
                <a:t>in the doc-</a:t>
              </a:r>
            </a:p>
            <a:p>
              <a:r>
                <a:rPr lang="en-US" sz="1800" dirty="0" err="1">
                  <a:latin typeface="Arial" pitchFamily="34" charset="0"/>
                  <a:cs typeface="Arial" pitchFamily="34" charset="0"/>
                </a:rPr>
                <a:t>ument</a:t>
              </a:r>
              <a:endParaRPr lang="en-US" sz="1800" dirty="0">
                <a:latin typeface="Arial" pitchFamily="34" charset="0"/>
                <a:cs typeface="Arial"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3" name="Group 20"/>
          <p:cNvGrpSpPr>
            <a:grpSpLocks/>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latin typeface="Arial" pitchFamily="34" charset="0"/>
                  <a:cs typeface="Arial" pitchFamily="34" charset="0"/>
                </a:rPr>
                <a:t>Min </a:t>
              </a:r>
              <a:br>
                <a:rPr lang="en-US" sz="1800" dirty="0">
                  <a:latin typeface="Arial" pitchFamily="34" charset="0"/>
                  <a:cs typeface="Arial" pitchFamily="34" charset="0"/>
                </a:rPr>
              </a:br>
              <a:r>
                <a:rPr lang="en-US" sz="1800" dirty="0">
                  <a:latin typeface="Arial" pitchFamily="34" charset="0"/>
                  <a:cs typeface="Arial" pitchFamily="34" charset="0"/>
                </a:rPr>
                <a:t>Hashing</a:t>
              </a:r>
            </a:p>
          </p:txBody>
        </p:sp>
        <p:sp>
          <p:nvSpPr>
            <p:cNvPr id="645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Signatures</a:t>
              </a:r>
              <a:r>
                <a:rPr lang="en-US" sz="1800" dirty="0">
                  <a:latin typeface="Arial" pitchFamily="34" charset="0"/>
                  <a:cs typeface="Arial" pitchFamily="34" charset="0"/>
                </a:rPr>
                <a:t>:</a:t>
              </a:r>
            </a:p>
            <a:p>
              <a:r>
                <a:rPr lang="en-US" sz="1800" dirty="0">
                  <a:latin typeface="Arial" pitchFamily="34" charset="0"/>
                  <a:cs typeface="Arial" pitchFamily="34" charset="0"/>
                </a:rPr>
                <a:t>short integer</a:t>
              </a:r>
            </a:p>
            <a:p>
              <a:r>
                <a:rPr lang="en-US" sz="1800" dirty="0">
                  <a:latin typeface="Arial" pitchFamily="34" charset="0"/>
                  <a:cs typeface="Arial" pitchFamily="34" charset="0"/>
                </a:rPr>
                <a:t>vectors that</a:t>
              </a:r>
            </a:p>
            <a:p>
              <a:r>
                <a:rPr lang="en-US" sz="1800" dirty="0">
                  <a:latin typeface="Arial" pitchFamily="34" charset="0"/>
                  <a:cs typeface="Arial" pitchFamily="34" charset="0"/>
                </a:rPr>
                <a:t>represent the</a:t>
              </a:r>
            </a:p>
            <a:p>
              <a:r>
                <a:rPr lang="en-US" sz="1800" dirty="0">
                  <a:latin typeface="Arial" pitchFamily="34" charset="0"/>
                  <a:cs typeface="Arial" pitchFamily="34" charset="0"/>
                </a:rPr>
                <a:t>sets, and</a:t>
              </a:r>
            </a:p>
            <a:p>
              <a:r>
                <a:rPr lang="en-US" sz="1800" dirty="0">
                  <a:latin typeface="Arial" pitchFamily="34" charset="0"/>
                  <a:cs typeface="Arial" pitchFamily="34" charset="0"/>
                </a:rPr>
                <a:t>reflect their</a:t>
              </a:r>
            </a:p>
            <a:p>
              <a:r>
                <a:rPr lang="en-US" sz="1800" dirty="0">
                  <a:latin typeface="Arial" pitchFamily="34" charset="0"/>
                  <a:cs typeface="Arial" pitchFamily="34" charset="0"/>
                </a:rPr>
                <a:t>similarity</a:t>
              </a: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4" name="Group 21"/>
          <p:cNvGrpSpPr>
            <a:grpSpLocks/>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latin typeface="Arial" pitchFamily="34" charset="0"/>
                  <a:cs typeface="Arial" pitchFamily="34" charset="0"/>
                </a:rPr>
                <a:t>Locality-</a:t>
              </a:r>
            </a:p>
            <a:p>
              <a:pPr algn="ctr"/>
              <a:r>
                <a:rPr lang="en-US" sz="1800" dirty="0">
                  <a:latin typeface="Arial" pitchFamily="34" charset="0"/>
                  <a:cs typeface="Arial" pitchFamily="34" charset="0"/>
                </a:rPr>
                <a:t>Sensitive</a:t>
              </a:r>
            </a:p>
            <a:p>
              <a:pPr algn="ctr"/>
              <a:r>
                <a:rPr lang="en-US" sz="1800" dirty="0">
                  <a:latin typeface="Arial" pitchFamily="34" charset="0"/>
                  <a:cs typeface="Arial" pitchFamily="34" charset="0"/>
                </a:rPr>
                <a:t>Hashing</a:t>
              </a:r>
            </a:p>
          </p:txBody>
        </p:sp>
        <p:sp>
          <p:nvSpPr>
            <p:cNvPr id="6452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Candidate</a:t>
              </a:r>
            </a:p>
            <a:p>
              <a:r>
                <a:rPr lang="en-US" sz="1800" b="1" i="1" dirty="0">
                  <a:solidFill>
                    <a:srgbClr val="FF0066"/>
                  </a:solidFill>
                  <a:latin typeface="Arial" pitchFamily="34" charset="0"/>
                  <a:cs typeface="Arial" pitchFamily="34" charset="0"/>
                </a:rPr>
                <a:t>pairs</a:t>
              </a:r>
              <a:r>
                <a:rPr lang="en-US" sz="1800" b="1" dirty="0">
                  <a:latin typeface="Arial" pitchFamily="34" charset="0"/>
                  <a:cs typeface="Arial" pitchFamily="34" charset="0"/>
                </a:rPr>
                <a:t>:</a:t>
              </a:r>
            </a:p>
            <a:p>
              <a:r>
                <a:rPr lang="en-US" sz="1800" dirty="0">
                  <a:latin typeface="Arial" pitchFamily="34" charset="0"/>
                  <a:cs typeface="Arial" pitchFamily="34" charset="0"/>
                </a:rPr>
                <a:t>those pairs</a:t>
              </a:r>
            </a:p>
            <a:p>
              <a:r>
                <a:rPr lang="en-US" sz="1800" dirty="0">
                  <a:latin typeface="Arial" pitchFamily="34" charset="0"/>
                  <a:cs typeface="Arial" pitchFamily="34" charset="0"/>
                </a:rPr>
                <a:t>of signatures</a:t>
              </a:r>
            </a:p>
            <a:p>
              <a:r>
                <a:rPr lang="en-US" sz="1800" dirty="0">
                  <a:latin typeface="Arial" pitchFamily="34" charset="0"/>
                  <a:cs typeface="Arial" pitchFamily="34" charset="0"/>
                </a:rPr>
                <a:t>that we need</a:t>
              </a:r>
            </a:p>
            <a:p>
              <a:r>
                <a:rPr lang="en-US" sz="1800" dirty="0">
                  <a:latin typeface="Arial" pitchFamily="34" charset="0"/>
                  <a:cs typeface="Arial" pitchFamily="34" charset="0"/>
                </a:rPr>
                <a:t>to test for</a:t>
              </a:r>
            </a:p>
            <a:p>
              <a:r>
                <a:rPr lang="en-US" sz="1800" dirty="0">
                  <a:latin typeface="Arial" pitchFamily="34" charset="0"/>
                  <a:cs typeface="Arial" pitchFamily="34" charset="0"/>
                </a:rPr>
                <a:t>similarity</a:t>
              </a:r>
            </a:p>
          </p:txBody>
        </p:sp>
      </p:grpSp>
      <p:sp>
        <p:nvSpPr>
          <p:cNvPr id="21" name="Footer Placeholder 20"/>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7533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Shingling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Convert documents to sets</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b="1"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59964134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normAutofit/>
          </a:bodyPr>
          <a:lstStyle/>
          <a:p>
            <a:r>
              <a:rPr lang="en-US" dirty="0"/>
              <a:t>Documents as High-Dim Data</a:t>
            </a:r>
          </a:p>
        </p:txBody>
      </p:sp>
      <p:sp>
        <p:nvSpPr>
          <p:cNvPr id="267267" name="Content Placeholder 2"/>
          <p:cNvSpPr>
            <a:spLocks noGrp="1"/>
          </p:cNvSpPr>
          <p:nvPr>
            <p:ph idx="1"/>
          </p:nvPr>
        </p:nvSpPr>
        <p:spPr/>
        <p:txBody>
          <a:bodyPr/>
          <a:lstStyle/>
          <a:p>
            <a:r>
              <a:rPr lang="en-US" b="1" dirty="0"/>
              <a:t>Step 1:</a:t>
            </a:r>
            <a:r>
              <a:rPr lang="en-US" dirty="0">
                <a:solidFill>
                  <a:schemeClr val="accent4"/>
                </a:solidFill>
              </a:rPr>
              <a:t> </a:t>
            </a:r>
            <a:r>
              <a:rPr lang="en-US" b="1" i="1" dirty="0">
                <a:solidFill>
                  <a:srgbClr val="FF0066"/>
                </a:solidFill>
              </a:rPr>
              <a:t>Shingling:</a:t>
            </a:r>
            <a:r>
              <a:rPr lang="en-US" dirty="0"/>
              <a:t> </a:t>
            </a:r>
            <a:r>
              <a:rPr lang="en-US" b="1" dirty="0"/>
              <a:t>Convert documents to sets</a:t>
            </a:r>
          </a:p>
          <a:p>
            <a:pPr lvl="8"/>
            <a:endParaRPr lang="en-US" dirty="0"/>
          </a:p>
          <a:p>
            <a:r>
              <a:rPr lang="en-US" b="1" dirty="0">
                <a:solidFill>
                  <a:srgbClr val="008000"/>
                </a:solidFill>
              </a:rPr>
              <a:t>Simple approaches:</a:t>
            </a:r>
          </a:p>
          <a:p>
            <a:pPr lvl="1"/>
            <a:r>
              <a:rPr lang="en-US" dirty="0"/>
              <a:t>Document = set of words appearing in document</a:t>
            </a:r>
          </a:p>
          <a:p>
            <a:pPr lvl="1"/>
            <a:r>
              <a:rPr lang="en-US" dirty="0"/>
              <a:t>Document = set of “important” words</a:t>
            </a:r>
          </a:p>
          <a:p>
            <a:pPr lvl="1"/>
            <a:r>
              <a:rPr lang="en-US" dirty="0"/>
              <a:t>Don’t work well for this application. </a:t>
            </a:r>
            <a:r>
              <a:rPr lang="en-US" dirty="0">
                <a:solidFill>
                  <a:srgbClr val="D60093"/>
                </a:solidFill>
              </a:rPr>
              <a:t>Why?</a:t>
            </a:r>
          </a:p>
          <a:p>
            <a:pPr lvl="8"/>
            <a:endParaRPr lang="en-US" b="1" dirty="0">
              <a:solidFill>
                <a:schemeClr val="accent2"/>
              </a:solidFill>
            </a:endParaRPr>
          </a:p>
          <a:p>
            <a:r>
              <a:rPr lang="en-US" b="1" dirty="0">
                <a:solidFill>
                  <a:srgbClr val="0000FF"/>
                </a:solidFill>
              </a:rPr>
              <a:t>Need to account for ordering of words!</a:t>
            </a:r>
          </a:p>
          <a:p>
            <a:r>
              <a:rPr lang="en-US" dirty="0"/>
              <a:t>A different way: </a:t>
            </a:r>
            <a:r>
              <a:rPr lang="en-US" b="1" dirty="0">
                <a:solidFill>
                  <a:srgbClr val="FF0066"/>
                </a:solidFill>
              </a:rPr>
              <a:t>Shingles!</a:t>
            </a:r>
          </a:p>
          <a:p>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spTree>
    <p:extLst>
      <p:ext uri="{BB962C8B-B14F-4D97-AF65-F5344CB8AC3E}">
        <p14:creationId xmlns:p14="http://schemas.microsoft.com/office/powerpoint/2010/main" val="86638643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thread: High dim.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0419864"/>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2" name="Rounded Rectangle 1"/>
          <p:cNvSpPr/>
          <p:nvPr/>
        </p:nvSpPr>
        <p:spPr>
          <a:xfrm>
            <a:off x="236349" y="1295400"/>
            <a:ext cx="1676400" cy="5257800"/>
          </a:xfrm>
          <a:prstGeom prst="roundRect">
            <a:avLst/>
          </a:prstGeom>
          <a:ln w="762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224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a:t>Define: Shingles</a:t>
            </a:r>
          </a:p>
        </p:txBody>
      </p:sp>
      <p:sp>
        <p:nvSpPr>
          <p:cNvPr id="268292" name="Rectangle 3"/>
          <p:cNvSpPr>
            <a:spLocks noGrp="1" noChangeArrowheads="1"/>
          </p:cNvSpPr>
          <p:nvPr>
            <p:ph idx="1"/>
          </p:nvPr>
        </p:nvSpPr>
        <p:spPr>
          <a:xfrm>
            <a:off x="457200" y="1295400"/>
            <a:ext cx="8229600" cy="5410200"/>
          </a:xfrm>
        </p:spPr>
        <p:txBody>
          <a:bodyPr>
            <a:normAutofit/>
          </a:bodyPr>
          <a:lstStyle/>
          <a:p>
            <a:r>
              <a:rPr lang="en-US" dirty="0"/>
              <a:t>A </a:t>
            </a:r>
            <a:r>
              <a:rPr lang="en-US" i="1" dirty="0">
                <a:solidFill>
                  <a:srgbClr val="FF0066"/>
                </a:solidFill>
              </a:rPr>
              <a:t>k</a:t>
            </a:r>
            <a:r>
              <a:rPr lang="en-US" dirty="0">
                <a:solidFill>
                  <a:srgbClr val="FF0066"/>
                </a:solidFill>
              </a:rPr>
              <a:t>-shingle</a:t>
            </a:r>
            <a:r>
              <a:rPr lang="en-US" dirty="0"/>
              <a:t> (or </a:t>
            </a:r>
            <a:r>
              <a:rPr lang="en-US" i="1" dirty="0">
                <a:solidFill>
                  <a:srgbClr val="FF0066"/>
                </a:solidFill>
              </a:rPr>
              <a:t>k</a:t>
            </a:r>
            <a:r>
              <a:rPr lang="en-US" dirty="0">
                <a:solidFill>
                  <a:srgbClr val="FF0066"/>
                </a:solidFill>
              </a:rPr>
              <a:t>-gram</a:t>
            </a:r>
            <a:r>
              <a:rPr lang="en-US" dirty="0"/>
              <a:t>) for a document is a sequence of </a:t>
            </a:r>
            <a:r>
              <a:rPr lang="en-US" i="1" dirty="0"/>
              <a:t>k </a:t>
            </a:r>
            <a:r>
              <a:rPr lang="en-US" dirty="0"/>
              <a:t>tokens that appears in the doc</a:t>
            </a:r>
          </a:p>
          <a:p>
            <a:pPr lvl="1"/>
            <a:r>
              <a:rPr lang="en-US" dirty="0"/>
              <a:t>Tokens can be </a:t>
            </a:r>
            <a:r>
              <a:rPr lang="en-US" dirty="0">
                <a:solidFill>
                  <a:srgbClr val="FF0066"/>
                </a:solidFill>
              </a:rPr>
              <a:t>characters</a:t>
            </a:r>
            <a:r>
              <a:rPr lang="en-US" dirty="0"/>
              <a:t>, </a:t>
            </a:r>
            <a:r>
              <a:rPr lang="en-US" dirty="0">
                <a:solidFill>
                  <a:srgbClr val="FF0066"/>
                </a:solidFill>
              </a:rPr>
              <a:t>words </a:t>
            </a:r>
            <a:r>
              <a:rPr lang="en-US" dirty="0"/>
              <a:t>or something else, depending on the application</a:t>
            </a:r>
          </a:p>
          <a:p>
            <a:pPr lvl="1"/>
            <a:r>
              <a:rPr lang="en-US" dirty="0"/>
              <a:t>Assume tokens = characters for examples</a:t>
            </a:r>
          </a:p>
          <a:p>
            <a:pPr lvl="8"/>
            <a:endParaRPr lang="en-US" dirty="0">
              <a:solidFill>
                <a:srgbClr val="33CC33"/>
              </a:solidFill>
            </a:endParaRPr>
          </a:p>
          <a:p>
            <a:r>
              <a:rPr lang="en-US" b="1" dirty="0">
                <a:solidFill>
                  <a:srgbClr val="0000FF"/>
                </a:solidFill>
              </a:rPr>
              <a:t>Example:</a:t>
            </a:r>
            <a:r>
              <a:rPr lang="en-US" dirty="0">
                <a:solidFill>
                  <a:srgbClr val="0000FF"/>
                </a:solidFill>
              </a:rPr>
              <a:t> </a:t>
            </a:r>
            <a:r>
              <a:rPr lang="en-US" b="1" dirty="0"/>
              <a:t>k=2</a:t>
            </a:r>
            <a:r>
              <a:rPr lang="en-US" dirty="0"/>
              <a:t>; document </a:t>
            </a:r>
            <a:r>
              <a:rPr lang="en-US" b="1" dirty="0"/>
              <a:t>D</a:t>
            </a:r>
            <a:r>
              <a:rPr lang="en-US" b="1" baseline="-25000" dirty="0"/>
              <a:t>1 </a:t>
            </a:r>
            <a:r>
              <a:rPr lang="en-US" dirty="0"/>
              <a:t>= </a:t>
            </a:r>
            <a:r>
              <a:rPr lang="en-US" dirty="0" err="1">
                <a:latin typeface="Times New Roman" pitchFamily="18" charset="0"/>
                <a:cs typeface="Times New Roman" pitchFamily="18" charset="0"/>
              </a:rPr>
              <a:t>abcab</a:t>
            </a:r>
            <a:br>
              <a:rPr lang="en-US" dirty="0"/>
            </a:br>
            <a:r>
              <a:rPr lang="en-US" dirty="0"/>
              <a:t>Set of 2-shingles: </a:t>
            </a:r>
            <a:r>
              <a:rPr lang="en-US" b="1" dirty="0"/>
              <a:t>S(D</a:t>
            </a:r>
            <a:r>
              <a:rPr lang="en-US" b="1" baseline="-25000" dirty="0"/>
              <a:t>1</a:t>
            </a:r>
            <a:r>
              <a:rPr lang="en-US" b="1" dirty="0"/>
              <a:t>) </a:t>
            </a:r>
            <a:r>
              <a:rPr lang="en-US" dirty="0"/>
              <a:t>= {</a:t>
            </a:r>
            <a:r>
              <a:rPr lang="en-US" dirty="0" err="1">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a:latin typeface="Times New Roman" pitchFamily="18" charset="0"/>
                <a:cs typeface="Times New Roman" pitchFamily="18" charset="0"/>
              </a:rPr>
              <a:t>ca</a:t>
            </a:r>
            <a:r>
              <a:rPr lang="en-US" dirty="0"/>
              <a:t>}</a:t>
            </a:r>
          </a:p>
          <a:p>
            <a:pPr lvl="1"/>
            <a:r>
              <a:rPr lang="en-US" b="1" dirty="0">
                <a:solidFill>
                  <a:srgbClr val="008000"/>
                </a:solidFill>
              </a:rPr>
              <a:t>Option:</a:t>
            </a:r>
            <a:r>
              <a:rPr lang="en-US" dirty="0"/>
              <a:t> Shingles as a bag (</a:t>
            </a:r>
            <a:r>
              <a:rPr lang="en-US" dirty="0" err="1"/>
              <a:t>multiset</a:t>
            </a:r>
            <a:r>
              <a:rPr lang="en-US" dirty="0"/>
              <a:t>), count </a:t>
            </a:r>
            <a:r>
              <a:rPr lang="en-US" dirty="0" err="1">
                <a:latin typeface="Times New Roman" pitchFamily="18" charset="0"/>
                <a:cs typeface="Times New Roman" pitchFamily="18" charset="0"/>
              </a:rPr>
              <a:t>ab</a:t>
            </a:r>
            <a:r>
              <a:rPr lang="en-US" dirty="0"/>
              <a:t> twice: </a:t>
            </a:r>
            <a:r>
              <a:rPr lang="en-US" b="1" dirty="0"/>
              <a:t>S’(D</a:t>
            </a:r>
            <a:r>
              <a:rPr lang="en-US" b="1" baseline="-25000" dirty="0"/>
              <a:t>1</a:t>
            </a:r>
            <a:r>
              <a:rPr lang="en-US" b="1" dirty="0"/>
              <a:t>) = </a:t>
            </a:r>
            <a:r>
              <a:rPr lang="en-US" dirty="0"/>
              <a:t>{</a:t>
            </a:r>
            <a:r>
              <a:rPr lang="en-US" dirty="0" err="1">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err="1">
                <a:latin typeface="Times New Roman" pitchFamily="18" charset="0"/>
                <a:cs typeface="Times New Roman" pitchFamily="18" charset="0"/>
              </a:rPr>
              <a:t>ca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ab</a:t>
            </a:r>
            <a:r>
              <a:rPr lang="en-US" dirty="0"/>
              <a:t>}</a:t>
            </a:r>
          </a:p>
          <a:p>
            <a:endParaRPr lang="en-US" b="1" dirty="0">
              <a:solidFill>
                <a:schemeClr val="accent3"/>
              </a:solidFill>
            </a:endParaRP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20</a:t>
            </a:fld>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0938EC0-99ED-1004-953F-EFA4A4C2382F}"/>
                  </a:ext>
                </a:extLst>
              </p14:cNvPr>
              <p14:cNvContentPartPr/>
              <p14:nvPr/>
            </p14:nvContentPartPr>
            <p14:xfrm>
              <a:off x="964127" y="1638908"/>
              <a:ext cx="6891120" cy="11160"/>
            </p14:xfrm>
          </p:contentPart>
        </mc:Choice>
        <mc:Fallback>
          <p:pic>
            <p:nvPicPr>
              <p:cNvPr id="2" name="Ink 1">
                <a:extLst>
                  <a:ext uri="{FF2B5EF4-FFF2-40B4-BE49-F238E27FC236}">
                    <a16:creationId xmlns:a16="http://schemas.microsoft.com/office/drawing/2014/main" id="{E0938EC0-99ED-1004-953F-EFA4A4C2382F}"/>
                  </a:ext>
                </a:extLst>
              </p:cNvPr>
              <p:cNvPicPr/>
              <p:nvPr/>
            </p:nvPicPr>
            <p:blipFill>
              <a:blip r:embed="rId3"/>
              <a:stretch>
                <a:fillRect/>
              </a:stretch>
            </p:blipFill>
            <p:spPr>
              <a:xfrm>
                <a:off x="910487" y="1531268"/>
                <a:ext cx="69987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34BB8A6-260F-2BCD-91B8-EDE67B07F2C5}"/>
                  </a:ext>
                </a:extLst>
              </p14:cNvPr>
              <p14:cNvContentPartPr/>
              <p14:nvPr/>
            </p14:nvContentPartPr>
            <p14:xfrm>
              <a:off x="805007" y="1947068"/>
              <a:ext cx="8211240" cy="275400"/>
            </p14:xfrm>
          </p:contentPart>
        </mc:Choice>
        <mc:Fallback>
          <p:pic>
            <p:nvPicPr>
              <p:cNvPr id="3" name="Ink 2">
                <a:extLst>
                  <a:ext uri="{FF2B5EF4-FFF2-40B4-BE49-F238E27FC236}">
                    <a16:creationId xmlns:a16="http://schemas.microsoft.com/office/drawing/2014/main" id="{B34BB8A6-260F-2BCD-91B8-EDE67B07F2C5}"/>
                  </a:ext>
                </a:extLst>
              </p:cNvPr>
              <p:cNvPicPr/>
              <p:nvPr/>
            </p:nvPicPr>
            <p:blipFill>
              <a:blip r:embed="rId5"/>
              <a:stretch>
                <a:fillRect/>
              </a:stretch>
            </p:blipFill>
            <p:spPr>
              <a:xfrm>
                <a:off x="751007" y="1839068"/>
                <a:ext cx="8318880" cy="491040"/>
              </a:xfrm>
              <a:prstGeom prst="rect">
                <a:avLst/>
              </a:prstGeom>
            </p:spPr>
          </p:pic>
        </mc:Fallback>
      </mc:AlternateContent>
    </p:spTree>
    <p:extLst>
      <p:ext uri="{BB962C8B-B14F-4D97-AF65-F5344CB8AC3E}">
        <p14:creationId xmlns:p14="http://schemas.microsoft.com/office/powerpoint/2010/main" val="321591875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a:t>Compressing Shingles</a:t>
            </a:r>
            <a:endParaRPr lang="en-US" dirty="0">
              <a:solidFill>
                <a:srgbClr val="FF9900"/>
              </a:solidFill>
            </a:endParaRPr>
          </a:p>
        </p:txBody>
      </p:sp>
      <p:sp>
        <p:nvSpPr>
          <p:cNvPr id="270340" name="Rectangle 3"/>
          <p:cNvSpPr>
            <a:spLocks noGrp="1" noChangeArrowheads="1"/>
          </p:cNvSpPr>
          <p:nvPr>
            <p:ph idx="1"/>
          </p:nvPr>
        </p:nvSpPr>
        <p:spPr/>
        <p:txBody>
          <a:bodyPr>
            <a:normAutofit/>
          </a:bodyPr>
          <a:lstStyle/>
          <a:p>
            <a:r>
              <a:rPr lang="en-US" dirty="0"/>
              <a:t>To </a:t>
            </a:r>
            <a:r>
              <a:rPr lang="en-US" b="1" dirty="0">
                <a:solidFill>
                  <a:srgbClr val="0000FF"/>
                </a:solidFill>
              </a:rPr>
              <a:t>compress long shingles</a:t>
            </a:r>
            <a:r>
              <a:rPr lang="en-US" dirty="0"/>
              <a:t>, we can </a:t>
            </a:r>
            <a:r>
              <a:rPr lang="en-US" b="1" dirty="0">
                <a:solidFill>
                  <a:srgbClr val="0000FF"/>
                </a:solidFill>
              </a:rPr>
              <a:t>hash</a:t>
            </a:r>
            <a:r>
              <a:rPr lang="en-US" dirty="0">
                <a:solidFill>
                  <a:srgbClr val="0000FF"/>
                </a:solidFill>
              </a:rPr>
              <a:t> </a:t>
            </a:r>
            <a:r>
              <a:rPr lang="en-US" dirty="0"/>
              <a:t>them to (say) 4 bytes</a:t>
            </a:r>
          </a:p>
          <a:p>
            <a:r>
              <a:rPr lang="en-US" b="1" dirty="0">
                <a:solidFill>
                  <a:srgbClr val="D60093"/>
                </a:solidFill>
              </a:rPr>
              <a:t>Represent a document by the set of hash values of its </a:t>
            </a:r>
            <a:r>
              <a:rPr lang="en-US" b="1" i="1" dirty="0">
                <a:solidFill>
                  <a:srgbClr val="D60093"/>
                </a:solidFill>
              </a:rPr>
              <a:t>k</a:t>
            </a:r>
            <a:r>
              <a:rPr lang="en-US" b="1" dirty="0">
                <a:solidFill>
                  <a:srgbClr val="D60093"/>
                </a:solidFill>
              </a:rPr>
              <a:t>-shingles</a:t>
            </a:r>
          </a:p>
          <a:p>
            <a:pPr lvl="1"/>
            <a:r>
              <a:rPr lang="en-US" b="1" dirty="0">
                <a:solidFill>
                  <a:srgbClr val="0000FF"/>
                </a:solidFill>
              </a:rPr>
              <a:t>Idea:</a:t>
            </a:r>
            <a:r>
              <a:rPr lang="en-US" dirty="0"/>
              <a:t> Two documents could (rarely) appear to have shingles in common, when in fact only the hash-values were shared</a:t>
            </a:r>
          </a:p>
          <a:p>
            <a:r>
              <a:rPr lang="en-US" b="1" dirty="0">
                <a:solidFill>
                  <a:srgbClr val="008000"/>
                </a:solidFill>
              </a:rPr>
              <a:t>Example:</a:t>
            </a:r>
            <a:r>
              <a:rPr lang="en-US" dirty="0">
                <a:solidFill>
                  <a:srgbClr val="008000"/>
                </a:solidFill>
              </a:rPr>
              <a:t> </a:t>
            </a:r>
            <a:r>
              <a:rPr lang="en-US" b="1" dirty="0"/>
              <a:t>k=2</a:t>
            </a:r>
            <a:r>
              <a:rPr lang="en-US" dirty="0"/>
              <a:t>; document </a:t>
            </a:r>
            <a:r>
              <a:rPr lang="en-US" b="1" dirty="0"/>
              <a:t>D</a:t>
            </a:r>
            <a:r>
              <a:rPr lang="en-US" b="1" baseline="-25000" dirty="0"/>
              <a:t>1</a:t>
            </a:r>
            <a:r>
              <a:rPr lang="en-US" dirty="0"/>
              <a:t>=</a:t>
            </a:r>
            <a:r>
              <a:rPr lang="en-US" b="1" dirty="0"/>
              <a:t> </a:t>
            </a:r>
            <a:r>
              <a:rPr lang="en-US" dirty="0" err="1">
                <a:latin typeface="Times New Roman" pitchFamily="18" charset="0"/>
                <a:cs typeface="Times New Roman" pitchFamily="18" charset="0"/>
              </a:rPr>
              <a:t>abcab</a:t>
            </a:r>
            <a:br>
              <a:rPr lang="en-US" dirty="0"/>
            </a:br>
            <a:r>
              <a:rPr lang="en-US" dirty="0"/>
              <a:t>Set of 2-shingles: </a:t>
            </a:r>
            <a:r>
              <a:rPr lang="en-US" b="1" dirty="0"/>
              <a:t>S(D</a:t>
            </a:r>
            <a:r>
              <a:rPr lang="en-US" b="1" baseline="-25000" dirty="0"/>
              <a:t>1</a:t>
            </a:r>
            <a:r>
              <a:rPr lang="en-US" b="1" dirty="0"/>
              <a:t>) </a:t>
            </a:r>
            <a:r>
              <a:rPr lang="en-US" dirty="0"/>
              <a:t>= {</a:t>
            </a:r>
            <a:r>
              <a:rPr lang="en-US" dirty="0" err="1">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err="1">
                <a:latin typeface="Times New Roman" pitchFamily="18" charset="0"/>
                <a:cs typeface="Times New Roman" pitchFamily="18" charset="0"/>
              </a:rPr>
              <a:t>ca</a:t>
            </a:r>
            <a:r>
              <a:rPr lang="en-US" dirty="0"/>
              <a:t>}</a:t>
            </a:r>
            <a:br>
              <a:rPr lang="en-US" dirty="0"/>
            </a:br>
            <a:r>
              <a:rPr lang="en-US" dirty="0"/>
              <a:t>Hash the singles: </a:t>
            </a:r>
            <a:r>
              <a:rPr lang="en-US" b="1" dirty="0"/>
              <a:t>h(D</a:t>
            </a:r>
            <a:r>
              <a:rPr lang="en-US" b="1" baseline="-25000" dirty="0"/>
              <a:t>1</a:t>
            </a:r>
            <a:r>
              <a:rPr lang="en-US" b="1" dirty="0"/>
              <a:t>) </a:t>
            </a:r>
            <a:r>
              <a:rPr lang="en-US" dirty="0"/>
              <a:t>= {</a:t>
            </a:r>
            <a:r>
              <a:rPr lang="en-US" dirty="0">
                <a:latin typeface="Times New Roman" pitchFamily="18" charset="0"/>
                <a:cs typeface="Times New Roman" pitchFamily="18" charset="0"/>
              </a:rPr>
              <a:t>1</a:t>
            </a:r>
            <a:r>
              <a:rPr lang="en-US" dirty="0"/>
              <a:t>, </a:t>
            </a:r>
            <a:r>
              <a:rPr lang="en-US" dirty="0">
                <a:latin typeface="Times New Roman" pitchFamily="18" charset="0"/>
                <a:cs typeface="Times New Roman" pitchFamily="18" charset="0"/>
              </a:rPr>
              <a:t>5</a:t>
            </a:r>
            <a:r>
              <a:rPr lang="en-US" dirty="0"/>
              <a:t>, </a:t>
            </a:r>
            <a:r>
              <a:rPr lang="en-US" dirty="0">
                <a:latin typeface="Times New Roman" pitchFamily="18" charset="0"/>
                <a:cs typeface="Times New Roman" pitchFamily="18" charset="0"/>
              </a:rPr>
              <a:t>7</a:t>
            </a:r>
            <a:r>
              <a:rPr lang="en-US" dirty="0"/>
              <a:t>}</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spTree>
    <p:extLst>
      <p:ext uri="{BB962C8B-B14F-4D97-AF65-F5344CB8AC3E}">
        <p14:creationId xmlns:p14="http://schemas.microsoft.com/office/powerpoint/2010/main" val="341283059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a:t>Similarity Metric for Shingles</a:t>
            </a:r>
          </a:p>
        </p:txBody>
      </p:sp>
      <p:sp>
        <p:nvSpPr>
          <p:cNvPr id="272387" name="Content Placeholder 2"/>
          <p:cNvSpPr>
            <a:spLocks noGrp="1"/>
          </p:cNvSpPr>
          <p:nvPr>
            <p:ph idx="1"/>
          </p:nvPr>
        </p:nvSpPr>
        <p:spPr/>
        <p:txBody>
          <a:bodyPr/>
          <a:lstStyle/>
          <a:p>
            <a:r>
              <a:rPr lang="en-US" b="1" dirty="0">
                <a:solidFill>
                  <a:srgbClr val="0000FF"/>
                </a:solidFill>
              </a:rPr>
              <a:t>Document D</a:t>
            </a:r>
            <a:r>
              <a:rPr lang="en-US" b="1" baseline="-25000" dirty="0">
                <a:solidFill>
                  <a:srgbClr val="0000FF"/>
                </a:solidFill>
              </a:rPr>
              <a:t>1 </a:t>
            </a:r>
            <a:r>
              <a:rPr lang="en-US" b="1" dirty="0">
                <a:solidFill>
                  <a:srgbClr val="0000FF"/>
                </a:solidFill>
              </a:rPr>
              <a:t>is a set of its k-shingles C</a:t>
            </a:r>
            <a:r>
              <a:rPr lang="en-US" b="1" baseline="-25000" dirty="0">
                <a:solidFill>
                  <a:srgbClr val="0000FF"/>
                </a:solidFill>
              </a:rPr>
              <a:t>1</a:t>
            </a:r>
            <a:r>
              <a:rPr lang="en-US" b="1" dirty="0">
                <a:solidFill>
                  <a:srgbClr val="0000FF"/>
                </a:solidFill>
              </a:rPr>
              <a:t>=S(D</a:t>
            </a:r>
            <a:r>
              <a:rPr lang="en-US" b="1" baseline="-25000" dirty="0">
                <a:solidFill>
                  <a:srgbClr val="0000FF"/>
                </a:solidFill>
              </a:rPr>
              <a:t>1</a:t>
            </a:r>
            <a:r>
              <a:rPr lang="en-US" b="1" dirty="0">
                <a:solidFill>
                  <a:srgbClr val="0000FF"/>
                </a:solidFill>
              </a:rPr>
              <a:t>)</a:t>
            </a:r>
          </a:p>
          <a:p>
            <a:r>
              <a:rPr lang="en-US" dirty="0"/>
              <a:t>Equivalently, each document is a </a:t>
            </a:r>
            <a:br>
              <a:rPr lang="en-US" dirty="0"/>
            </a:br>
            <a:r>
              <a:rPr lang="en-US" dirty="0"/>
              <a:t>0/1 vector in the space of </a:t>
            </a:r>
            <a:r>
              <a:rPr lang="en-US" i="1" dirty="0"/>
              <a:t>k</a:t>
            </a:r>
            <a:r>
              <a:rPr lang="en-US" dirty="0"/>
              <a:t>-shingles</a:t>
            </a:r>
          </a:p>
          <a:p>
            <a:pPr lvl="1"/>
            <a:r>
              <a:rPr lang="en-US" dirty="0"/>
              <a:t>Each unique shingle is a dimension</a:t>
            </a:r>
          </a:p>
          <a:p>
            <a:pPr lvl="1"/>
            <a:r>
              <a:rPr lang="en-US" dirty="0"/>
              <a:t>Vectors are very sparse</a:t>
            </a:r>
          </a:p>
          <a:p>
            <a:r>
              <a:rPr lang="en-US" b="1" dirty="0"/>
              <a:t>A natural similarity measure is the </a:t>
            </a:r>
            <a:br>
              <a:rPr lang="en-US" dirty="0"/>
            </a:br>
            <a:r>
              <a:rPr lang="en-US" b="1" dirty="0" err="1">
                <a:solidFill>
                  <a:srgbClr val="D60093"/>
                </a:solidFill>
              </a:rPr>
              <a:t>Jaccard</a:t>
            </a:r>
            <a:r>
              <a:rPr lang="en-US" b="1" dirty="0">
                <a:solidFill>
                  <a:srgbClr val="D60093"/>
                </a:solidFill>
              </a:rPr>
              <a:t> similarity:</a:t>
            </a:r>
          </a:p>
          <a:p>
            <a:pPr>
              <a:buNone/>
            </a:pPr>
            <a:r>
              <a:rPr lang="en-US" i="1" dirty="0"/>
              <a:t>		</a:t>
            </a:r>
            <a:r>
              <a:rPr lang="en-US" i="1" dirty="0" err="1"/>
              <a:t>sim</a:t>
            </a:r>
            <a:r>
              <a:rPr lang="en-US" dirty="0"/>
              <a:t>(D</a:t>
            </a:r>
            <a:r>
              <a:rPr lang="en-US" baseline="-25000" dirty="0"/>
              <a:t>1</a:t>
            </a:r>
            <a:r>
              <a:rPr lang="en-US" dirty="0"/>
              <a:t>, D</a:t>
            </a:r>
            <a:r>
              <a:rPr lang="en-US" baseline="-25000" dirty="0"/>
              <a:t>2</a:t>
            </a:r>
            <a:r>
              <a:rPr lang="en-US" dirty="0"/>
              <a:t>) = |C</a:t>
            </a:r>
            <a:r>
              <a:rPr lang="en-US" baseline="-25000" dirty="0"/>
              <a:t>1</a:t>
            </a:r>
            <a:r>
              <a:rPr lang="en-US" dirty="0">
                <a:sym typeface="Symbol" pitchFamily="18" charset="2"/>
              </a:rPr>
              <a:t>C</a:t>
            </a:r>
            <a:r>
              <a:rPr lang="en-US" baseline="-25000" dirty="0">
                <a:sym typeface="Symbol" pitchFamily="18" charset="2"/>
              </a:rPr>
              <a:t>2</a:t>
            </a:r>
            <a:r>
              <a:rPr lang="en-US" dirty="0">
                <a:sym typeface="Symbol" pitchFamily="18" charset="2"/>
              </a:rPr>
              <a:t>|/|C</a:t>
            </a:r>
            <a:r>
              <a:rPr lang="en-US" baseline="-25000" dirty="0">
                <a:sym typeface="Symbol" pitchFamily="18" charset="2"/>
              </a:rPr>
              <a:t>1</a:t>
            </a:r>
            <a:r>
              <a:rPr lang="en-US" dirty="0">
                <a:sym typeface="Symbol" pitchFamily="18" charset="2"/>
              </a:rPr>
              <a:t>C</a:t>
            </a:r>
            <a:r>
              <a:rPr lang="en-US" baseline="-25000" dirty="0">
                <a:sym typeface="Symbol" pitchFamily="18" charset="2"/>
              </a:rPr>
              <a:t>2</a:t>
            </a:r>
            <a:r>
              <a:rPr lang="en-US" dirty="0">
                <a:sym typeface="Symbol" pitchFamily="18" charset="2"/>
              </a:rPr>
              <a:t>|</a:t>
            </a:r>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22</a:t>
            </a:fld>
            <a:endParaRPr lang="en-US"/>
          </a:p>
        </p:txBody>
      </p:sp>
      <p:sp>
        <p:nvSpPr>
          <p:cNvPr id="7" name="Oval 3"/>
          <p:cNvSpPr>
            <a:spLocks noChangeArrowheads="1"/>
          </p:cNvSpPr>
          <p:nvPr/>
        </p:nvSpPr>
        <p:spPr bwMode="auto">
          <a:xfrm>
            <a:off x="3733800" y="56007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8" name="Oval 4"/>
          <p:cNvSpPr>
            <a:spLocks noChangeArrowheads="1"/>
          </p:cNvSpPr>
          <p:nvPr/>
        </p:nvSpPr>
        <p:spPr bwMode="auto">
          <a:xfrm>
            <a:off x="3048000" y="56007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9" name="Oval 5"/>
          <p:cNvSpPr>
            <a:spLocks noChangeArrowheads="1"/>
          </p:cNvSpPr>
          <p:nvPr/>
        </p:nvSpPr>
        <p:spPr bwMode="auto">
          <a:xfrm>
            <a:off x="4191000" y="6248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3429000" y="60198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4038600" y="59436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8"/>
          <p:cNvSpPr>
            <a:spLocks noChangeArrowheads="1"/>
          </p:cNvSpPr>
          <p:nvPr/>
        </p:nvSpPr>
        <p:spPr bwMode="auto">
          <a:xfrm>
            <a:off x="4419600" y="5829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9"/>
          <p:cNvSpPr>
            <a:spLocks noChangeArrowheads="1"/>
          </p:cNvSpPr>
          <p:nvPr/>
        </p:nvSpPr>
        <p:spPr bwMode="auto">
          <a:xfrm>
            <a:off x="4495800" y="60960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10"/>
          <p:cNvSpPr>
            <a:spLocks noChangeArrowheads="1"/>
          </p:cNvSpPr>
          <p:nvPr/>
        </p:nvSpPr>
        <p:spPr bwMode="auto">
          <a:xfrm>
            <a:off x="5257800" y="5867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1"/>
          <p:cNvSpPr>
            <a:spLocks noChangeArrowheads="1"/>
          </p:cNvSpPr>
          <p:nvPr/>
        </p:nvSpPr>
        <p:spPr bwMode="auto">
          <a:xfrm>
            <a:off x="5257800" y="6248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2"/>
          <p:cNvSpPr>
            <a:spLocks noChangeArrowheads="1"/>
          </p:cNvSpPr>
          <p:nvPr/>
        </p:nvSpPr>
        <p:spPr bwMode="auto">
          <a:xfrm>
            <a:off x="3657600" y="64008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154276129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2"/>
          <p:cNvSpPr>
            <a:spLocks noGrp="1" noChangeArrowheads="1"/>
          </p:cNvSpPr>
          <p:nvPr>
            <p:ph type="title"/>
          </p:nvPr>
        </p:nvSpPr>
        <p:spPr/>
        <p:txBody>
          <a:bodyPr/>
          <a:lstStyle/>
          <a:p>
            <a:r>
              <a:rPr lang="en-US"/>
              <a:t>Working Assumption</a:t>
            </a:r>
          </a:p>
        </p:txBody>
      </p:sp>
      <p:sp>
        <p:nvSpPr>
          <p:cNvPr id="269316" name="Rectangle 3"/>
          <p:cNvSpPr>
            <a:spLocks noGrp="1" noChangeArrowheads="1"/>
          </p:cNvSpPr>
          <p:nvPr>
            <p:ph idx="1"/>
          </p:nvPr>
        </p:nvSpPr>
        <p:spPr/>
        <p:txBody>
          <a:bodyPr/>
          <a:lstStyle/>
          <a:p>
            <a:r>
              <a:rPr lang="en-US" b="1" dirty="0">
                <a:solidFill>
                  <a:srgbClr val="0000FF"/>
                </a:solidFill>
              </a:rPr>
              <a:t>Documents that have lots of shingles in common have similar text, even if the text appears in different order</a:t>
            </a:r>
          </a:p>
          <a:p>
            <a:pPr lvl="8"/>
            <a:endParaRPr lang="en-US" dirty="0"/>
          </a:p>
          <a:p>
            <a:r>
              <a:rPr lang="en-US" b="1" dirty="0">
                <a:solidFill>
                  <a:srgbClr val="008000"/>
                </a:solidFill>
              </a:rPr>
              <a:t>Caveat:</a:t>
            </a:r>
            <a:r>
              <a:rPr lang="en-US" dirty="0"/>
              <a:t> You must pick </a:t>
            </a:r>
            <a:r>
              <a:rPr lang="en-US" b="1" i="1" dirty="0"/>
              <a:t>k</a:t>
            </a:r>
            <a:r>
              <a:rPr lang="en-US" dirty="0"/>
              <a:t> large enough, or most documents will have most shingles</a:t>
            </a:r>
          </a:p>
          <a:p>
            <a:pPr lvl="1"/>
            <a:r>
              <a:rPr lang="en-US" b="1" i="1" dirty="0"/>
              <a:t>k</a:t>
            </a:r>
            <a:r>
              <a:rPr lang="en-US" i="1" dirty="0"/>
              <a:t> </a:t>
            </a:r>
            <a:r>
              <a:rPr lang="en-US" dirty="0"/>
              <a:t>= 5 is OK for short documents</a:t>
            </a:r>
          </a:p>
          <a:p>
            <a:pPr lvl="1"/>
            <a:r>
              <a:rPr lang="en-US" b="1" i="1" dirty="0"/>
              <a:t>k</a:t>
            </a:r>
            <a:r>
              <a:rPr lang="en-US" dirty="0"/>
              <a:t> = 10 is better for long documents</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111010951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t>Motivation for </a:t>
            </a:r>
            <a:r>
              <a:rPr lang="en-US" dirty="0" err="1"/>
              <a:t>Minhash</a:t>
            </a:r>
            <a:r>
              <a:rPr lang="en-US" dirty="0"/>
              <a:t>/LSH</a:t>
            </a:r>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257801"/>
              </a:xfrm>
            </p:spPr>
            <p:txBody>
              <a:bodyPr/>
              <a:lstStyle/>
              <a:p>
                <a:r>
                  <a:rPr lang="en-US" b="1" dirty="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r>
                      <a:rPr lang="en-US" b="1" i="1" dirty="0" smtClean="0">
                        <a:solidFill>
                          <a:srgbClr val="0000FF"/>
                        </a:solidFill>
                        <a:latin typeface="Cambria Math"/>
                      </a:rPr>
                      <m:t>𝟏</m:t>
                    </m:r>
                  </m:oMath>
                </a14:m>
                <a:r>
                  <a:rPr lang="en-US" b="1" dirty="0">
                    <a:solidFill>
                      <a:srgbClr val="0000FF"/>
                    </a:solidFill>
                  </a:rPr>
                  <a:t> million documents</a:t>
                </a:r>
              </a:p>
              <a:p>
                <a:pPr lvl="8"/>
                <a:endParaRPr lang="en-US" dirty="0">
                  <a:solidFill>
                    <a:srgbClr val="0000FF"/>
                  </a:solidFill>
                </a:endParaRPr>
              </a:p>
              <a:p>
                <a:r>
                  <a:rPr lang="en-US" dirty="0"/>
                  <a:t>Naïvely, we would have to compute </a:t>
                </a:r>
                <a:r>
                  <a:rPr lang="en-US" b="1" dirty="0">
                    <a:solidFill>
                      <a:srgbClr val="FF0066"/>
                    </a:solidFill>
                  </a:rPr>
                  <a:t>pairwise </a:t>
                </a:r>
                <a:br>
                  <a:rPr lang="en-US" b="1" dirty="0">
                    <a:solidFill>
                      <a:srgbClr val="FF0066"/>
                    </a:solidFill>
                  </a:rPr>
                </a:br>
                <a:r>
                  <a:rPr lang="en-US" b="1" dirty="0" err="1">
                    <a:solidFill>
                      <a:srgbClr val="FF0066"/>
                    </a:solidFill>
                  </a:rPr>
                  <a:t>Jaccard</a:t>
                </a:r>
                <a:r>
                  <a:rPr lang="en-US" b="1" dirty="0">
                    <a:solidFill>
                      <a:srgbClr val="FF0066"/>
                    </a:solidFill>
                  </a:rPr>
                  <a:t> similarities </a:t>
                </a:r>
                <a:r>
                  <a:rPr lang="en-US" dirty="0"/>
                  <a:t>for </a:t>
                </a:r>
                <a:r>
                  <a:rPr lang="en-US" b="1" dirty="0"/>
                  <a:t>every pair of docs</a:t>
                </a:r>
              </a:p>
              <a:p>
                <a:pPr lvl="1"/>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a:t> </a:t>
                </a:r>
                <a:r>
                  <a:rPr lang="en-US" b="1" dirty="0">
                    <a:cs typeface="Arial" pitchFamily="34" charset="0"/>
                  </a:rPr>
                  <a:t>≈ 5*10</a:t>
                </a:r>
                <a:r>
                  <a:rPr lang="en-US" b="1" baseline="30000" dirty="0">
                    <a:cs typeface="Arial" pitchFamily="34" charset="0"/>
                  </a:rPr>
                  <a:t>11</a:t>
                </a:r>
                <a:r>
                  <a:rPr lang="en-US" b="1" dirty="0">
                    <a:cs typeface="Arial" pitchFamily="34" charset="0"/>
                  </a:rPr>
                  <a:t> </a:t>
                </a:r>
                <a:r>
                  <a:rPr lang="en-US" dirty="0">
                    <a:cs typeface="Arial" pitchFamily="34" charset="0"/>
                  </a:rPr>
                  <a:t>comparisons</a:t>
                </a:r>
              </a:p>
              <a:p>
                <a:pPr lvl="1"/>
                <a:r>
                  <a:rPr lang="en-US" dirty="0">
                    <a:cs typeface="Arial" pitchFamily="34" charset="0"/>
                  </a:rPr>
                  <a:t>At 10</a:t>
                </a:r>
                <a:r>
                  <a:rPr lang="en-US" baseline="30000" dirty="0">
                    <a:cs typeface="Arial" pitchFamily="34" charset="0"/>
                  </a:rPr>
                  <a:t>5</a:t>
                </a:r>
                <a:r>
                  <a:rPr lang="en-US" dirty="0">
                    <a:cs typeface="Arial" pitchFamily="34" charset="0"/>
                  </a:rPr>
                  <a:t> </a:t>
                </a:r>
                <a:r>
                  <a:rPr lang="en-US" dirty="0" err="1">
                    <a:cs typeface="Arial" pitchFamily="34" charset="0"/>
                  </a:rPr>
                  <a:t>secs</a:t>
                </a:r>
                <a:r>
                  <a:rPr lang="en-US" dirty="0">
                    <a:cs typeface="Arial" pitchFamily="34" charset="0"/>
                  </a:rPr>
                  <a:t>/day and 10</a:t>
                </a:r>
                <a:r>
                  <a:rPr lang="en-US" baseline="30000" dirty="0">
                    <a:cs typeface="Arial" pitchFamily="34" charset="0"/>
                  </a:rPr>
                  <a:t>6</a:t>
                </a:r>
                <a:r>
                  <a:rPr lang="en-US" dirty="0">
                    <a:cs typeface="Arial" pitchFamily="34" charset="0"/>
                  </a:rPr>
                  <a:t> comparisons/sec, </a:t>
                </a:r>
                <a:br>
                  <a:rPr lang="en-US" dirty="0">
                    <a:cs typeface="Arial" pitchFamily="34" charset="0"/>
                  </a:rPr>
                </a:br>
                <a:r>
                  <a:rPr lang="en-US" dirty="0">
                    <a:cs typeface="Arial" pitchFamily="34" charset="0"/>
                  </a:rPr>
                  <a:t>it would take </a:t>
                </a:r>
                <a:r>
                  <a:rPr lang="en-US" b="1" dirty="0">
                    <a:cs typeface="Arial" pitchFamily="34" charset="0"/>
                  </a:rPr>
                  <a:t>5 days</a:t>
                </a:r>
              </a:p>
              <a:p>
                <a:pPr lvl="8"/>
                <a:endParaRPr lang="en-US" dirty="0">
                  <a:cs typeface="Arial" pitchFamily="34" charset="0"/>
                </a:endParaRPr>
              </a:p>
              <a:p>
                <a:r>
                  <a:rPr lang="en-US" dirty="0">
                    <a:cs typeface="Arial" pitchFamily="34" charset="0"/>
                  </a:rPr>
                  <a:t>For </a:t>
                </a:r>
                <a14:m>
                  <m:oMath xmlns:m="http://schemas.openxmlformats.org/officeDocument/2006/math">
                    <m:r>
                      <a:rPr lang="en-US" b="1" i="1" dirty="0" smtClean="0">
                        <a:latin typeface="Cambria Math"/>
                        <a:cs typeface="Arial" pitchFamily="34" charset="0"/>
                      </a:rPr>
                      <m:t>𝑵</m:t>
                    </m:r>
                    <m:r>
                      <a:rPr lang="en-US" b="1" i="1" dirty="0" smtClean="0">
                        <a:latin typeface="Cambria Math"/>
                        <a:cs typeface="Arial" pitchFamily="34" charset="0"/>
                      </a:rPr>
                      <m:t> = </m:t>
                    </m:r>
                    <m:r>
                      <a:rPr lang="en-US" b="1" i="1" dirty="0" smtClean="0">
                        <a:latin typeface="Cambria Math"/>
                        <a:cs typeface="Arial" pitchFamily="34" charset="0"/>
                      </a:rPr>
                      <m:t>𝟏𝟎</m:t>
                    </m:r>
                  </m:oMath>
                </a14:m>
                <a:r>
                  <a:rPr lang="en-US" dirty="0">
                    <a:cs typeface="Arial" pitchFamily="34" charset="0"/>
                  </a:rPr>
                  <a:t> million, it takes more than a year…</a:t>
                </a: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257801"/>
              </a:xfrm>
              <a:blipFill rotWithShape="1">
                <a:blip r:embed="rId2"/>
                <a:stretch>
                  <a:fillRect t="-696" r="-495"/>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24</a:t>
            </a:fld>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1B124E1-0A33-DF42-2CE3-E46FBEA886BA}"/>
                  </a:ext>
                </a:extLst>
              </p14:cNvPr>
              <p14:cNvContentPartPr/>
              <p14:nvPr/>
            </p14:nvContentPartPr>
            <p14:xfrm>
              <a:off x="864767" y="4025348"/>
              <a:ext cx="360" cy="360"/>
            </p14:xfrm>
          </p:contentPart>
        </mc:Choice>
        <mc:Fallback>
          <p:pic>
            <p:nvPicPr>
              <p:cNvPr id="2" name="Ink 1">
                <a:extLst>
                  <a:ext uri="{FF2B5EF4-FFF2-40B4-BE49-F238E27FC236}">
                    <a16:creationId xmlns:a16="http://schemas.microsoft.com/office/drawing/2014/main" id="{F1B124E1-0A33-DF42-2CE3-E46FBEA886BA}"/>
                  </a:ext>
                </a:extLst>
              </p:cNvPr>
              <p:cNvPicPr/>
              <p:nvPr/>
            </p:nvPicPr>
            <p:blipFill>
              <a:blip r:embed="rId4"/>
              <a:stretch>
                <a:fillRect/>
              </a:stretch>
            </p:blipFill>
            <p:spPr>
              <a:xfrm>
                <a:off x="810767" y="3917348"/>
                <a:ext cx="108000" cy="216000"/>
              </a:xfrm>
              <a:prstGeom prst="rect">
                <a:avLst/>
              </a:prstGeom>
            </p:spPr>
          </p:pic>
        </mc:Fallback>
      </mc:AlternateContent>
    </p:spTree>
    <p:extLst>
      <p:ext uri="{BB962C8B-B14F-4D97-AF65-F5344CB8AC3E}">
        <p14:creationId xmlns:p14="http://schemas.microsoft.com/office/powerpoint/2010/main" val="426732957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err="1"/>
              <a:t>MinHashing</a:t>
            </a:r>
            <a:endParaRPr lang="en-US" dirty="0"/>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2:</a:t>
            </a:r>
            <a:r>
              <a:rPr lang="en-US" sz="3200" dirty="0"/>
              <a:t> </a:t>
            </a:r>
            <a:r>
              <a:rPr lang="en-US" sz="3200" b="1" i="1" dirty="0" err="1">
                <a:solidFill>
                  <a:srgbClr val="FF0066"/>
                </a:solidFill>
              </a:rPr>
              <a:t>Minhashing</a:t>
            </a:r>
            <a:r>
              <a:rPr lang="en-US" sz="3200" b="1" i="1" dirty="0">
                <a:solidFill>
                  <a:srgbClr val="FF0066"/>
                </a:solidFill>
              </a:rPr>
              <a:t>:</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12"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333356015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dirty="0"/>
              <a:t>Encoding Sets as Bit Vectors</a:t>
            </a:r>
          </a:p>
        </p:txBody>
      </p:sp>
      <p:sp>
        <p:nvSpPr>
          <p:cNvPr id="263171" name="Rectangle 3"/>
          <p:cNvSpPr>
            <a:spLocks noGrp="1" noChangeArrowheads="1"/>
          </p:cNvSpPr>
          <p:nvPr>
            <p:ph idx="1"/>
          </p:nvPr>
        </p:nvSpPr>
        <p:spPr>
          <a:xfrm>
            <a:off x="457200" y="1371600"/>
            <a:ext cx="8229600" cy="5181600"/>
          </a:xfrm>
        </p:spPr>
        <p:txBody>
          <a:bodyPr>
            <a:normAutofit/>
          </a:bodyPr>
          <a:lstStyle/>
          <a:p>
            <a:r>
              <a:rPr lang="en-US" sz="2800" dirty="0">
                <a:solidFill>
                  <a:srgbClr val="0000FF"/>
                </a:solidFill>
              </a:rPr>
              <a:t>Many similarity problems can be </a:t>
            </a:r>
            <a:br>
              <a:rPr lang="en-US" sz="2800" dirty="0">
                <a:solidFill>
                  <a:srgbClr val="0000FF"/>
                </a:solidFill>
              </a:rPr>
            </a:br>
            <a:r>
              <a:rPr lang="en-US" sz="2800" dirty="0">
                <a:solidFill>
                  <a:srgbClr val="0000FF"/>
                </a:solidFill>
              </a:rPr>
              <a:t>formalized as </a:t>
            </a:r>
            <a:r>
              <a:rPr lang="en-US" sz="2800" b="1" dirty="0">
                <a:solidFill>
                  <a:srgbClr val="0000FF"/>
                </a:solidFill>
              </a:rPr>
              <a:t>finding subsets that </a:t>
            </a:r>
            <a:br>
              <a:rPr lang="en-US" sz="2800" b="1" dirty="0">
                <a:solidFill>
                  <a:srgbClr val="0000FF"/>
                </a:solidFill>
              </a:rPr>
            </a:br>
            <a:r>
              <a:rPr lang="en-US" sz="2800" b="1" dirty="0">
                <a:solidFill>
                  <a:srgbClr val="0000FF"/>
                </a:solidFill>
              </a:rPr>
              <a:t>have significant intersection</a:t>
            </a:r>
          </a:p>
          <a:p>
            <a:r>
              <a:rPr lang="en-US" sz="2800" b="1" dirty="0">
                <a:solidFill>
                  <a:srgbClr val="FF0066"/>
                </a:solidFill>
              </a:rPr>
              <a:t>Encode sets using 0/1 (bit, </a:t>
            </a:r>
            <a:r>
              <a:rPr lang="en-US" sz="2800" b="1" dirty="0" err="1">
                <a:solidFill>
                  <a:srgbClr val="FF0066"/>
                </a:solidFill>
              </a:rPr>
              <a:t>boolean</a:t>
            </a:r>
            <a:r>
              <a:rPr lang="en-US" sz="2800" b="1" dirty="0">
                <a:solidFill>
                  <a:srgbClr val="FF0066"/>
                </a:solidFill>
              </a:rPr>
              <a:t>) vectors </a:t>
            </a:r>
          </a:p>
          <a:p>
            <a:pPr lvl="1"/>
            <a:r>
              <a:rPr lang="en-US" sz="2400" dirty="0"/>
              <a:t>One dimension per element in the universal set</a:t>
            </a:r>
          </a:p>
          <a:p>
            <a:r>
              <a:rPr lang="en-US" sz="2800" dirty="0"/>
              <a:t>Interpret </a:t>
            </a:r>
            <a:r>
              <a:rPr lang="en-US" sz="2800" dirty="0">
                <a:solidFill>
                  <a:srgbClr val="FF0066"/>
                </a:solidFill>
              </a:rPr>
              <a:t>set intersection as bitwise </a:t>
            </a:r>
            <a:r>
              <a:rPr lang="en-US" sz="2800" b="1" dirty="0">
                <a:solidFill>
                  <a:srgbClr val="FF0066"/>
                </a:solidFill>
              </a:rPr>
              <a:t>AND</a:t>
            </a:r>
            <a:r>
              <a:rPr lang="en-US" sz="2800" dirty="0"/>
              <a:t>, and </a:t>
            </a:r>
            <a:br>
              <a:rPr lang="en-US" sz="2800" dirty="0"/>
            </a:br>
            <a:r>
              <a:rPr lang="en-US" sz="2800" dirty="0">
                <a:solidFill>
                  <a:srgbClr val="0000FF"/>
                </a:solidFill>
              </a:rPr>
              <a:t>set union as bitwise </a:t>
            </a:r>
            <a:r>
              <a:rPr lang="en-US" sz="2800" b="1" dirty="0">
                <a:solidFill>
                  <a:srgbClr val="0000FF"/>
                </a:solidFill>
              </a:rPr>
              <a:t>OR</a:t>
            </a:r>
          </a:p>
          <a:p>
            <a:pPr lvl="8"/>
            <a:endParaRPr lang="en-US" sz="1400" dirty="0"/>
          </a:p>
          <a:p>
            <a:r>
              <a:rPr lang="en-US" sz="2800" b="1" dirty="0">
                <a:solidFill>
                  <a:srgbClr val="008000"/>
                </a:solidFill>
              </a:rPr>
              <a:t>Example:</a:t>
            </a:r>
            <a:r>
              <a:rPr lang="en-US" sz="2800" dirty="0"/>
              <a:t> </a:t>
            </a:r>
            <a:r>
              <a:rPr lang="en-US" sz="2800" b="1" dirty="0"/>
              <a:t>C</a:t>
            </a:r>
            <a:r>
              <a:rPr lang="en-US" sz="2800" b="1" baseline="-25000" dirty="0"/>
              <a:t>1</a:t>
            </a:r>
            <a:r>
              <a:rPr lang="en-US" sz="2800" dirty="0"/>
              <a:t> = 10111; </a:t>
            </a:r>
            <a:r>
              <a:rPr lang="en-US" sz="2800" b="1" dirty="0"/>
              <a:t>C</a:t>
            </a:r>
            <a:r>
              <a:rPr lang="en-US" sz="2800" b="1" baseline="-25000" dirty="0"/>
              <a:t>2</a:t>
            </a:r>
            <a:r>
              <a:rPr lang="en-US" sz="2800" dirty="0"/>
              <a:t> = 10011</a:t>
            </a:r>
          </a:p>
          <a:p>
            <a:pPr lvl="1"/>
            <a:r>
              <a:rPr lang="en-US" sz="2400" dirty="0"/>
              <a:t>Size of intersection </a:t>
            </a:r>
            <a:r>
              <a:rPr lang="en-US" sz="2400" b="1" dirty="0"/>
              <a:t>= 3</a:t>
            </a:r>
            <a:r>
              <a:rPr lang="en-US" sz="2400" dirty="0"/>
              <a:t>; size of union </a:t>
            </a:r>
            <a:r>
              <a:rPr lang="en-US" sz="2400" b="1" dirty="0"/>
              <a:t>= 4</a:t>
            </a:r>
            <a:r>
              <a:rPr lang="en-US" sz="2400" dirty="0"/>
              <a:t>, </a:t>
            </a:r>
          </a:p>
          <a:p>
            <a:pPr lvl="1"/>
            <a:r>
              <a:rPr lang="en-US" sz="2400" b="1" dirty="0" err="1"/>
              <a:t>Jaccard</a:t>
            </a:r>
            <a:r>
              <a:rPr lang="en-US" sz="2400" b="1" dirty="0"/>
              <a:t> similarity</a:t>
            </a:r>
            <a:r>
              <a:rPr lang="en-US" sz="2400" dirty="0"/>
              <a:t> (not distance) </a:t>
            </a:r>
            <a:r>
              <a:rPr lang="en-US" sz="2400" b="1" dirty="0"/>
              <a:t>= 3/4</a:t>
            </a:r>
          </a:p>
          <a:p>
            <a:pPr lvl="1"/>
            <a:r>
              <a:rPr lang="en-US" sz="2400" b="1" dirty="0"/>
              <a:t>Distance: d(C</a:t>
            </a:r>
            <a:r>
              <a:rPr lang="en-US" sz="2400" b="1" baseline="-25000" dirty="0"/>
              <a:t>1</a:t>
            </a:r>
            <a:r>
              <a:rPr lang="en-US" sz="2400" b="1" dirty="0"/>
              <a:t>,C</a:t>
            </a:r>
            <a:r>
              <a:rPr lang="en-US" sz="2400" b="1" baseline="-25000" dirty="0"/>
              <a:t>2</a:t>
            </a:r>
            <a:r>
              <a:rPr lang="en-US" sz="2400" b="1" dirty="0"/>
              <a:t>) = 1 – (</a:t>
            </a:r>
            <a:r>
              <a:rPr lang="en-US" sz="2400" b="1" dirty="0" err="1"/>
              <a:t>Jaccard</a:t>
            </a:r>
            <a:r>
              <a:rPr lang="en-US" sz="2400" b="1" dirty="0"/>
              <a:t> similarity) = 1/4</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26</a:t>
            </a:fld>
            <a:endParaRPr lang="en-US"/>
          </a:p>
        </p:txBody>
      </p:sp>
      <p:grpSp>
        <p:nvGrpSpPr>
          <p:cNvPr id="31" name="Group 30"/>
          <p:cNvGrpSpPr/>
          <p:nvPr/>
        </p:nvGrpSpPr>
        <p:grpSpPr>
          <a:xfrm>
            <a:off x="6781800" y="1295400"/>
            <a:ext cx="2286000" cy="990600"/>
            <a:chOff x="3124200" y="1371600"/>
            <a:chExt cx="2667000" cy="1600200"/>
          </a:xfrm>
        </p:grpSpPr>
        <p:sp>
          <p:nvSpPr>
            <p:cNvPr id="32" name="Oval 3"/>
            <p:cNvSpPr>
              <a:spLocks noChangeArrowheads="1"/>
            </p:cNvSpPr>
            <p:nvPr/>
          </p:nvSpPr>
          <p:spPr bwMode="auto">
            <a:xfrm>
              <a:off x="38100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33" name="Oval 4"/>
            <p:cNvSpPr>
              <a:spLocks noChangeArrowheads="1"/>
            </p:cNvSpPr>
            <p:nvPr/>
          </p:nvSpPr>
          <p:spPr bwMode="auto">
            <a:xfrm>
              <a:off x="31242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34"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5"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6"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7"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8"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9" name="Oval 10"/>
            <p:cNvSpPr>
              <a:spLocks noChangeArrowheads="1"/>
            </p:cNvSpPr>
            <p:nvPr/>
          </p:nvSpPr>
          <p:spPr bwMode="auto">
            <a:xfrm>
              <a:off x="5417820" y="2110154"/>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40"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41"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grpSp>
    </p:spTree>
    <p:extLst>
      <p:ext uri="{BB962C8B-B14F-4D97-AF65-F5344CB8AC3E}">
        <p14:creationId xmlns:p14="http://schemas.microsoft.com/office/powerpoint/2010/main" val="189088241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p>
        </p:txBody>
      </p:sp>
      <p:sp>
        <p:nvSpPr>
          <p:cNvPr id="59395" name="Rectangle 3"/>
          <p:cNvSpPr>
            <a:spLocks noGrp="1" noChangeArrowheads="1"/>
          </p:cNvSpPr>
          <p:nvPr>
            <p:ph idx="1"/>
          </p:nvPr>
        </p:nvSpPr>
        <p:spPr>
          <a:xfrm>
            <a:off x="457200" y="1295400"/>
            <a:ext cx="5943600" cy="5638800"/>
          </a:xfrm>
        </p:spPr>
        <p:txBody>
          <a:bodyPr>
            <a:normAutofit lnSpcReduction="10000"/>
          </a:bodyPr>
          <a:lstStyle/>
          <a:p>
            <a:r>
              <a:rPr lang="en-US" b="1" dirty="0">
                <a:solidFill>
                  <a:srgbClr val="008000"/>
                </a:solidFill>
              </a:rPr>
              <a:t>Rows</a:t>
            </a:r>
            <a:r>
              <a:rPr lang="en-US" dirty="0">
                <a:solidFill>
                  <a:srgbClr val="008000"/>
                </a:solidFill>
              </a:rPr>
              <a:t> </a:t>
            </a:r>
            <a:r>
              <a:rPr lang="en-US" dirty="0"/>
              <a:t>= elements (shingles)</a:t>
            </a:r>
          </a:p>
          <a:p>
            <a:r>
              <a:rPr lang="en-US" b="1" dirty="0">
                <a:solidFill>
                  <a:srgbClr val="008000"/>
                </a:solidFill>
              </a:rPr>
              <a:t>Columns</a:t>
            </a:r>
            <a:r>
              <a:rPr lang="en-US" dirty="0">
                <a:solidFill>
                  <a:srgbClr val="008000"/>
                </a:solidFill>
              </a:rPr>
              <a:t> </a:t>
            </a:r>
            <a:r>
              <a:rPr lang="en-US" dirty="0"/>
              <a:t>= sets (documents)</a:t>
            </a:r>
          </a:p>
          <a:p>
            <a:pPr lvl="1"/>
            <a:r>
              <a:rPr lang="en-US" dirty="0"/>
              <a:t>1 in row </a:t>
            </a:r>
            <a:r>
              <a:rPr lang="en-US" b="1" i="1" dirty="0"/>
              <a:t>e</a:t>
            </a:r>
            <a:r>
              <a:rPr lang="en-US" dirty="0"/>
              <a:t> and column </a:t>
            </a:r>
            <a:r>
              <a:rPr lang="en-US" b="1" i="1" dirty="0"/>
              <a:t>s</a:t>
            </a:r>
            <a:r>
              <a:rPr lang="en-US" dirty="0"/>
              <a:t> if and only if </a:t>
            </a:r>
            <a:r>
              <a:rPr lang="en-US" b="1" i="1" dirty="0"/>
              <a:t>e</a:t>
            </a:r>
            <a:r>
              <a:rPr lang="en-US" dirty="0"/>
              <a:t> is a member of </a:t>
            </a:r>
            <a:r>
              <a:rPr lang="en-US" b="1" i="1" dirty="0"/>
              <a:t>s</a:t>
            </a:r>
          </a:p>
          <a:p>
            <a:pPr lvl="1"/>
            <a:r>
              <a:rPr lang="en-US" dirty="0"/>
              <a:t>Column similarity is the </a:t>
            </a:r>
            <a:r>
              <a:rPr lang="en-US" dirty="0" err="1"/>
              <a:t>Jaccard</a:t>
            </a:r>
            <a:r>
              <a:rPr lang="en-US" dirty="0"/>
              <a:t> similarity of the corresponding sets (rows with value </a:t>
            </a:r>
            <a:r>
              <a:rPr lang="en-US" i="1" dirty="0"/>
              <a:t>1)</a:t>
            </a:r>
          </a:p>
          <a:p>
            <a:pPr lvl="1"/>
            <a:r>
              <a:rPr lang="en-US" b="1" dirty="0">
                <a:solidFill>
                  <a:srgbClr val="FF0066"/>
                </a:solidFill>
              </a:rPr>
              <a:t>Typical matrix is sparse!</a:t>
            </a:r>
          </a:p>
          <a:p>
            <a:r>
              <a:rPr lang="en-US" b="1" dirty="0">
                <a:solidFill>
                  <a:srgbClr val="0000FF"/>
                </a:solidFill>
              </a:rPr>
              <a:t>Each document is a column:</a:t>
            </a:r>
          </a:p>
          <a:p>
            <a:pPr lvl="1"/>
            <a:r>
              <a:rPr lang="en-US" sz="2400" b="1" dirty="0">
                <a:solidFill>
                  <a:srgbClr val="008000"/>
                </a:solidFill>
              </a:rPr>
              <a:t>Example:</a:t>
            </a:r>
            <a:r>
              <a:rPr lang="en-US" sz="2400" dirty="0"/>
              <a:t> </a:t>
            </a:r>
            <a:r>
              <a:rPr lang="en-US" sz="2400" b="1" dirty="0" err="1"/>
              <a:t>sim</a:t>
            </a:r>
            <a:r>
              <a:rPr lang="en-US" sz="2400" b="1" dirty="0"/>
              <a:t>(C</a:t>
            </a:r>
            <a:r>
              <a:rPr lang="en-US" sz="2400" b="1" baseline="-25000" dirty="0"/>
              <a:t>1</a:t>
            </a:r>
            <a:r>
              <a:rPr lang="en-US" sz="2400" b="1" dirty="0"/>
              <a:t> ,C</a:t>
            </a:r>
            <a:r>
              <a:rPr lang="en-US" sz="2400" b="1" baseline="-25000" dirty="0"/>
              <a:t>2</a:t>
            </a:r>
            <a:r>
              <a:rPr lang="en-US" sz="2400" b="1" dirty="0"/>
              <a:t>) = ?</a:t>
            </a:r>
          </a:p>
          <a:p>
            <a:pPr lvl="2"/>
            <a:r>
              <a:rPr lang="en-US" sz="2000" dirty="0"/>
              <a:t>Size of intersection = 3; size of union = 6, </a:t>
            </a:r>
            <a:br>
              <a:rPr lang="en-US" sz="2000" dirty="0"/>
            </a:br>
            <a:r>
              <a:rPr lang="en-US" sz="2000" dirty="0" err="1"/>
              <a:t>Jaccard</a:t>
            </a:r>
            <a:r>
              <a:rPr lang="en-US" sz="2000" dirty="0"/>
              <a:t> similarity (not distance) = 3/6</a:t>
            </a:r>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3/6</a:t>
            </a:r>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pPr/>
              <a:t>27</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grpSp>
        <p:nvGrpSpPr>
          <p:cNvPr id="18" name="Group 4"/>
          <p:cNvGrpSpPr>
            <a:grpSpLocks/>
          </p:cNvGrpSpPr>
          <p:nvPr/>
        </p:nvGrpSpPr>
        <p:grpSpPr bwMode="auto">
          <a:xfrm>
            <a:off x="6645276" y="25146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0" name="Rectangle 6"/>
            <p:cNvSpPr>
              <a:spLocks noChangeArrowheads="1"/>
            </p:cNvSpPr>
            <p:nvPr/>
          </p:nvSpPr>
          <p:spPr bwMode="auto">
            <a:xfrm>
              <a:off x="2568"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1" name="Rectangle 7"/>
            <p:cNvSpPr>
              <a:spLocks noChangeArrowheads="1"/>
            </p:cNvSpPr>
            <p:nvPr/>
          </p:nvSpPr>
          <p:spPr bwMode="auto">
            <a:xfrm>
              <a:off x="2172"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2" name="Rectangle 8"/>
            <p:cNvSpPr>
              <a:spLocks noChangeArrowheads="1"/>
            </p:cNvSpPr>
            <p:nvPr/>
          </p:nvSpPr>
          <p:spPr bwMode="auto">
            <a:xfrm>
              <a:off x="1776"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3" name="Rectangle 9"/>
            <p:cNvSpPr>
              <a:spLocks noChangeArrowheads="1"/>
            </p:cNvSpPr>
            <p:nvPr/>
          </p:nvSpPr>
          <p:spPr bwMode="auto">
            <a:xfrm>
              <a:off x="2964" y="4054"/>
              <a:ext cx="396" cy="374"/>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4" name="Rectangle 10"/>
            <p:cNvSpPr>
              <a:spLocks noChangeArrowheads="1"/>
            </p:cNvSpPr>
            <p:nvPr/>
          </p:nvSpPr>
          <p:spPr bwMode="auto">
            <a:xfrm>
              <a:off x="2568"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5" name="Rectangle 11"/>
            <p:cNvSpPr>
              <a:spLocks noChangeArrowheads="1"/>
            </p:cNvSpPr>
            <p:nvPr/>
          </p:nvSpPr>
          <p:spPr bwMode="auto">
            <a:xfrm>
              <a:off x="2172" y="4054"/>
              <a:ext cx="396" cy="374"/>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26" name="Rectangle 12"/>
            <p:cNvSpPr>
              <a:spLocks noChangeArrowheads="1"/>
            </p:cNvSpPr>
            <p:nvPr/>
          </p:nvSpPr>
          <p:spPr bwMode="auto">
            <a:xfrm>
              <a:off x="1776"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7" name="Rectangle 13"/>
            <p:cNvSpPr>
              <a:spLocks noChangeArrowheads="1"/>
            </p:cNvSpPr>
            <p:nvPr/>
          </p:nvSpPr>
          <p:spPr bwMode="auto">
            <a:xfrm>
              <a:off x="2964" y="3679"/>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8" name="Rectangle 14"/>
            <p:cNvSpPr>
              <a:spLocks noChangeArrowheads="1"/>
            </p:cNvSpPr>
            <p:nvPr/>
          </p:nvSpPr>
          <p:spPr bwMode="auto">
            <a:xfrm>
              <a:off x="2568" y="3679"/>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9" name="Rectangle 15"/>
            <p:cNvSpPr>
              <a:spLocks noChangeArrowheads="1"/>
            </p:cNvSpPr>
            <p:nvPr/>
          </p:nvSpPr>
          <p:spPr bwMode="auto">
            <a:xfrm>
              <a:off x="2172" y="3679"/>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0" name="Rectangle 16"/>
            <p:cNvSpPr>
              <a:spLocks noChangeArrowheads="1"/>
            </p:cNvSpPr>
            <p:nvPr/>
          </p:nvSpPr>
          <p:spPr bwMode="auto">
            <a:xfrm>
              <a:off x="1776" y="3679"/>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31" name="Rectangle 17"/>
            <p:cNvSpPr>
              <a:spLocks noChangeArrowheads="1"/>
            </p:cNvSpPr>
            <p:nvPr/>
          </p:nvSpPr>
          <p:spPr bwMode="auto">
            <a:xfrm>
              <a:off x="2964" y="3303"/>
              <a:ext cx="396" cy="376"/>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2" name="Rectangle 18"/>
            <p:cNvSpPr>
              <a:spLocks noChangeArrowheads="1"/>
            </p:cNvSpPr>
            <p:nvPr/>
          </p:nvSpPr>
          <p:spPr bwMode="auto">
            <a:xfrm>
              <a:off x="2568"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3" name="Rectangle 19"/>
            <p:cNvSpPr>
              <a:spLocks noChangeArrowheads="1"/>
            </p:cNvSpPr>
            <p:nvPr/>
          </p:nvSpPr>
          <p:spPr bwMode="auto">
            <a:xfrm>
              <a:off x="2172" y="3303"/>
              <a:ext cx="396" cy="376"/>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4" name="Rectangle 20"/>
            <p:cNvSpPr>
              <a:spLocks noChangeArrowheads="1"/>
            </p:cNvSpPr>
            <p:nvPr/>
          </p:nvSpPr>
          <p:spPr bwMode="auto">
            <a:xfrm>
              <a:off x="1776"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5" name="Rectangle 21"/>
            <p:cNvSpPr>
              <a:spLocks noChangeArrowheads="1"/>
            </p:cNvSpPr>
            <p:nvPr/>
          </p:nvSpPr>
          <p:spPr bwMode="auto">
            <a:xfrm>
              <a:off x="2964"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6" name="Rectangle 22"/>
            <p:cNvSpPr>
              <a:spLocks noChangeArrowheads="1"/>
            </p:cNvSpPr>
            <p:nvPr/>
          </p:nvSpPr>
          <p:spPr bwMode="auto">
            <a:xfrm>
              <a:off x="2568" y="29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7" name="Rectangle 23"/>
            <p:cNvSpPr>
              <a:spLocks noChangeArrowheads="1"/>
            </p:cNvSpPr>
            <p:nvPr/>
          </p:nvSpPr>
          <p:spPr bwMode="auto">
            <a:xfrm>
              <a:off x="2172"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8" name="Rectangle 24"/>
            <p:cNvSpPr>
              <a:spLocks noChangeArrowheads="1"/>
            </p:cNvSpPr>
            <p:nvPr/>
          </p:nvSpPr>
          <p:spPr bwMode="auto">
            <a:xfrm>
              <a:off x="1776" y="2928"/>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9" name="Rectangle 25"/>
            <p:cNvSpPr>
              <a:spLocks noChangeArrowheads="1"/>
            </p:cNvSpPr>
            <p:nvPr/>
          </p:nvSpPr>
          <p:spPr bwMode="auto">
            <a:xfrm>
              <a:off x="2964"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0" name="Rectangle 26"/>
            <p:cNvSpPr>
              <a:spLocks noChangeArrowheads="1"/>
            </p:cNvSpPr>
            <p:nvPr/>
          </p:nvSpPr>
          <p:spPr bwMode="auto">
            <a:xfrm>
              <a:off x="2568" y="2583"/>
              <a:ext cx="396" cy="34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1" name="Rectangle 27"/>
            <p:cNvSpPr>
              <a:spLocks noChangeArrowheads="1"/>
            </p:cNvSpPr>
            <p:nvPr/>
          </p:nvSpPr>
          <p:spPr bwMode="auto">
            <a:xfrm>
              <a:off x="2172" y="2583"/>
              <a:ext cx="396" cy="34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2" name="Rectangle 28"/>
            <p:cNvSpPr>
              <a:spLocks noChangeArrowheads="1"/>
            </p:cNvSpPr>
            <p:nvPr/>
          </p:nvSpPr>
          <p:spPr bwMode="auto">
            <a:xfrm>
              <a:off x="1776"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3" name="Rectangle 29"/>
            <p:cNvSpPr>
              <a:spLocks noChangeArrowheads="1"/>
            </p:cNvSpPr>
            <p:nvPr/>
          </p:nvSpPr>
          <p:spPr bwMode="auto">
            <a:xfrm>
              <a:off x="2964" y="220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4" name="Rectangle 30"/>
            <p:cNvSpPr>
              <a:spLocks noChangeArrowheads="1"/>
            </p:cNvSpPr>
            <p:nvPr/>
          </p:nvSpPr>
          <p:spPr bwMode="auto">
            <a:xfrm>
              <a:off x="2568" y="220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5" name="Rectangle 31"/>
            <p:cNvSpPr>
              <a:spLocks noChangeArrowheads="1"/>
            </p:cNvSpPr>
            <p:nvPr/>
          </p:nvSpPr>
          <p:spPr bwMode="auto">
            <a:xfrm>
              <a:off x="2172" y="2208"/>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6" name="Rectangle 32"/>
            <p:cNvSpPr>
              <a:spLocks noChangeArrowheads="1"/>
            </p:cNvSpPr>
            <p:nvPr/>
          </p:nvSpPr>
          <p:spPr bwMode="auto">
            <a:xfrm>
              <a:off x="1776" y="2208"/>
              <a:ext cx="396" cy="375"/>
            </a:xfrm>
            <a:prstGeom prst="rect">
              <a:avLst/>
            </a:prstGeom>
            <a:noFill/>
            <a:ln w="9525">
              <a:noFill/>
              <a:miter lim="800000"/>
              <a:headEnd/>
              <a:tailEnd/>
            </a:ln>
            <a:effectLst/>
          </p:spPr>
          <p:txBody>
            <a:bodyPr/>
            <a:lstStyle/>
            <a:p>
              <a:pPr eaLnBrk="0" hangingPunct="0">
                <a:spcBef>
                  <a:spcPct val="20000"/>
                </a:spcBef>
              </a:pPr>
              <a:r>
                <a:rPr lang="en-US" sz="2800"/>
                <a:t>1 </a:t>
              </a:r>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headEnd/>
              <a:tailEnd/>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headEnd/>
              <a:tailEnd/>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headEnd/>
              <a:tailEnd/>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headEnd/>
              <a:tailEnd/>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headEnd/>
              <a:tailEnd/>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headEnd/>
              <a:tailEnd/>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headEnd/>
              <a:tailEnd/>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headEnd/>
              <a:tailEnd/>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headEnd/>
              <a:tailEnd/>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headEnd/>
              <a:tailEnd/>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headEnd/>
              <a:tailEnd/>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headEnd/>
              <a:tailEnd/>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235826" y="2133600"/>
            <a:ext cx="1351652"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Documents</a:t>
            </a:r>
          </a:p>
        </p:txBody>
      </p:sp>
      <p:sp>
        <p:nvSpPr>
          <p:cNvPr id="60" name="TextBox 59"/>
          <p:cNvSpPr txBox="1"/>
          <p:nvPr/>
        </p:nvSpPr>
        <p:spPr>
          <a:xfrm rot="16200000">
            <a:off x="5932096" y="4275547"/>
            <a:ext cx="106952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Shingles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5078D02-E50B-5EDF-506A-C539FD533572}"/>
                  </a:ext>
                </a:extLst>
              </p14:cNvPr>
              <p14:cNvContentPartPr/>
              <p14:nvPr/>
            </p14:nvContentPartPr>
            <p14:xfrm>
              <a:off x="1202807" y="3378428"/>
              <a:ext cx="4765680" cy="11160"/>
            </p14:xfrm>
          </p:contentPart>
        </mc:Choice>
        <mc:Fallback>
          <p:pic>
            <p:nvPicPr>
              <p:cNvPr id="3" name="Ink 2">
                <a:extLst>
                  <a:ext uri="{FF2B5EF4-FFF2-40B4-BE49-F238E27FC236}">
                    <a16:creationId xmlns:a16="http://schemas.microsoft.com/office/drawing/2014/main" id="{C5078D02-E50B-5EDF-506A-C539FD533572}"/>
                  </a:ext>
                </a:extLst>
              </p:cNvPr>
              <p:cNvPicPr/>
              <p:nvPr/>
            </p:nvPicPr>
            <p:blipFill>
              <a:blip r:embed="rId3"/>
              <a:stretch>
                <a:fillRect/>
              </a:stretch>
            </p:blipFill>
            <p:spPr>
              <a:xfrm>
                <a:off x="1148807" y="3270428"/>
                <a:ext cx="48733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21F2C25-77A5-E7F7-35E3-3C14E00FEBB1}"/>
                  </a:ext>
                </a:extLst>
              </p14:cNvPr>
              <p14:cNvContentPartPr/>
              <p14:nvPr/>
            </p14:nvContentPartPr>
            <p14:xfrm>
              <a:off x="1232327" y="3856148"/>
              <a:ext cx="4509720" cy="360"/>
            </p14:xfrm>
          </p:contentPart>
        </mc:Choice>
        <mc:Fallback>
          <p:pic>
            <p:nvPicPr>
              <p:cNvPr id="5" name="Ink 4">
                <a:extLst>
                  <a:ext uri="{FF2B5EF4-FFF2-40B4-BE49-F238E27FC236}">
                    <a16:creationId xmlns:a16="http://schemas.microsoft.com/office/drawing/2014/main" id="{521F2C25-77A5-E7F7-35E3-3C14E00FEBB1}"/>
                  </a:ext>
                </a:extLst>
              </p:cNvPr>
              <p:cNvPicPr/>
              <p:nvPr/>
            </p:nvPicPr>
            <p:blipFill>
              <a:blip r:embed="rId5"/>
              <a:stretch>
                <a:fillRect/>
              </a:stretch>
            </p:blipFill>
            <p:spPr>
              <a:xfrm>
                <a:off x="1178327" y="3748508"/>
                <a:ext cx="46173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8F501F63-51ED-16BB-3BFB-3B8F8995A34C}"/>
                  </a:ext>
                </a:extLst>
              </p14:cNvPr>
              <p14:cNvContentPartPr/>
              <p14:nvPr/>
            </p14:nvContentPartPr>
            <p14:xfrm>
              <a:off x="1232327" y="4014908"/>
              <a:ext cx="3647160" cy="229320"/>
            </p14:xfrm>
          </p:contentPart>
        </mc:Choice>
        <mc:Fallback>
          <p:pic>
            <p:nvPicPr>
              <p:cNvPr id="7" name="Ink 6">
                <a:extLst>
                  <a:ext uri="{FF2B5EF4-FFF2-40B4-BE49-F238E27FC236}">
                    <a16:creationId xmlns:a16="http://schemas.microsoft.com/office/drawing/2014/main" id="{8F501F63-51ED-16BB-3BFB-3B8F8995A34C}"/>
                  </a:ext>
                </a:extLst>
              </p:cNvPr>
              <p:cNvPicPr/>
              <p:nvPr/>
            </p:nvPicPr>
            <p:blipFill>
              <a:blip r:embed="rId7"/>
              <a:stretch>
                <a:fillRect/>
              </a:stretch>
            </p:blipFill>
            <p:spPr>
              <a:xfrm>
                <a:off x="1178327" y="3907268"/>
                <a:ext cx="3754800" cy="444960"/>
              </a:xfrm>
              <a:prstGeom prst="rect">
                <a:avLst/>
              </a:prstGeom>
            </p:spPr>
          </p:pic>
        </mc:Fallback>
      </mc:AlternateContent>
    </p:spTree>
    <p:extLst>
      <p:ext uri="{BB962C8B-B14F-4D97-AF65-F5344CB8AC3E}">
        <p14:creationId xmlns:p14="http://schemas.microsoft.com/office/powerpoint/2010/main" val="51515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a:bodyPr>
          <a:lstStyle/>
          <a:p>
            <a:r>
              <a:rPr lang="en-US" b="1" dirty="0">
                <a:solidFill>
                  <a:srgbClr val="0000FF"/>
                </a:solidFill>
              </a:rPr>
              <a:t>So far:</a:t>
            </a:r>
          </a:p>
          <a:p>
            <a:pPr lvl="1"/>
            <a:r>
              <a:rPr lang="en-US" dirty="0"/>
              <a:t>Documents </a:t>
            </a:r>
            <a:r>
              <a:rPr lang="en-US" dirty="0">
                <a:sym typeface="Symbol"/>
              </a:rPr>
              <a:t> Sets of shingles</a:t>
            </a:r>
          </a:p>
          <a:p>
            <a:pPr lvl="1"/>
            <a:r>
              <a:rPr lang="en-US" dirty="0">
                <a:sym typeface="Symbol"/>
              </a:rPr>
              <a:t>Represent sets as </a:t>
            </a:r>
            <a:r>
              <a:rPr lang="en-US" dirty="0" err="1">
                <a:sym typeface="Symbol"/>
              </a:rPr>
              <a:t>boolean</a:t>
            </a:r>
            <a:r>
              <a:rPr lang="en-US" dirty="0">
                <a:sym typeface="Symbol"/>
              </a:rPr>
              <a:t> vectors in a matrix</a:t>
            </a:r>
          </a:p>
          <a:p>
            <a:r>
              <a:rPr lang="en-US" b="1" dirty="0">
                <a:solidFill>
                  <a:srgbClr val="0000FF"/>
                </a:solidFill>
                <a:sym typeface="Symbol"/>
              </a:rPr>
              <a:t>Next goal: </a:t>
            </a:r>
            <a:r>
              <a:rPr lang="en-US" b="1" dirty="0">
                <a:solidFill>
                  <a:srgbClr val="FF0066"/>
                </a:solidFill>
                <a:sym typeface="Symbol"/>
              </a:rPr>
              <a:t>Find similar columns while computing small signatures</a:t>
            </a:r>
          </a:p>
          <a:p>
            <a:pPr lvl="1"/>
            <a:r>
              <a:rPr lang="en-US" b="1" dirty="0">
                <a:sym typeface="Symbol"/>
              </a:rPr>
              <a:t>Similarity of columns == similarity of signatures</a:t>
            </a:r>
            <a:endParaRPr lang="en-US" b="1"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39DC1A1-C784-4FA5-964E-14B761CA2EA1}" type="slidenum">
              <a:rPr lang="en-US" smtClean="0"/>
              <a:pPr/>
              <a:t>28</a:t>
            </a:fld>
            <a:endParaRPr lang="en-US"/>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4E05A39-947B-A643-AA81-9AB53A4B1111}"/>
                  </a:ext>
                </a:extLst>
              </p14:cNvPr>
              <p14:cNvContentPartPr/>
              <p14:nvPr/>
            </p14:nvContentPartPr>
            <p14:xfrm>
              <a:off x="1224047" y="4084967"/>
              <a:ext cx="7271280" cy="349200"/>
            </p14:xfrm>
          </p:contentPart>
        </mc:Choice>
        <mc:Fallback>
          <p:pic>
            <p:nvPicPr>
              <p:cNvPr id="2" name="Ink 1">
                <a:extLst>
                  <a:ext uri="{FF2B5EF4-FFF2-40B4-BE49-F238E27FC236}">
                    <a16:creationId xmlns:a16="http://schemas.microsoft.com/office/drawing/2014/main" id="{34E05A39-947B-A643-AA81-9AB53A4B1111}"/>
                  </a:ext>
                </a:extLst>
              </p:cNvPr>
              <p:cNvPicPr/>
              <p:nvPr/>
            </p:nvPicPr>
            <p:blipFill>
              <a:blip r:embed="rId3"/>
              <a:stretch>
                <a:fillRect/>
              </a:stretch>
            </p:blipFill>
            <p:spPr>
              <a:xfrm>
                <a:off x="1170407" y="3976967"/>
                <a:ext cx="7378920" cy="564840"/>
              </a:xfrm>
              <a:prstGeom prst="rect">
                <a:avLst/>
              </a:prstGeom>
            </p:spPr>
          </p:pic>
        </mc:Fallback>
      </mc:AlternateContent>
    </p:spTree>
    <p:extLst>
      <p:ext uri="{BB962C8B-B14F-4D97-AF65-F5344CB8AC3E}">
        <p14:creationId xmlns:p14="http://schemas.microsoft.com/office/powerpoint/2010/main" val="77505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fontScale="92500"/>
          </a:bodyPr>
          <a:lstStyle/>
          <a:p>
            <a:r>
              <a:rPr lang="en-US" b="1" dirty="0">
                <a:solidFill>
                  <a:srgbClr val="0000FF"/>
                </a:solidFill>
                <a:sym typeface="Symbol"/>
              </a:rPr>
              <a:t>Next Goal: </a:t>
            </a:r>
            <a:r>
              <a:rPr lang="en-US" b="1" dirty="0">
                <a:solidFill>
                  <a:srgbClr val="FF0066"/>
                </a:solidFill>
                <a:sym typeface="Symbol"/>
              </a:rPr>
              <a:t>Find similar columns, Small signatures</a:t>
            </a:r>
            <a:endParaRPr lang="en-US" b="1" dirty="0">
              <a:solidFill>
                <a:srgbClr val="FF0066"/>
              </a:solidFill>
            </a:endParaRPr>
          </a:p>
          <a:p>
            <a:r>
              <a:rPr lang="en-US" b="1" dirty="0">
                <a:solidFill>
                  <a:srgbClr val="008000"/>
                </a:solidFill>
              </a:rPr>
              <a:t>Naïve approach:</a:t>
            </a:r>
          </a:p>
          <a:p>
            <a:pPr lvl="1"/>
            <a:r>
              <a:rPr lang="en-US" b="1" dirty="0">
                <a:solidFill>
                  <a:srgbClr val="0000FF"/>
                </a:solidFill>
              </a:rPr>
              <a:t>1) Signatures of columns:</a:t>
            </a:r>
            <a:r>
              <a:rPr lang="en-US" dirty="0"/>
              <a:t> small summaries of columns</a:t>
            </a:r>
          </a:p>
          <a:p>
            <a:pPr lvl="1"/>
            <a:r>
              <a:rPr lang="en-US" b="1" dirty="0">
                <a:solidFill>
                  <a:srgbClr val="0000FF"/>
                </a:solidFill>
              </a:rPr>
              <a:t>2) Examine pairs of signatures</a:t>
            </a:r>
            <a:r>
              <a:rPr lang="en-US" dirty="0"/>
              <a:t> to find similar columns</a:t>
            </a:r>
          </a:p>
          <a:p>
            <a:pPr lvl="2"/>
            <a:r>
              <a:rPr lang="en-US" b="1" dirty="0"/>
              <a:t>Essential:</a:t>
            </a:r>
            <a:r>
              <a:rPr lang="en-US" dirty="0"/>
              <a:t> Similarities of signatures and columns are related</a:t>
            </a:r>
          </a:p>
          <a:p>
            <a:pPr lvl="1"/>
            <a:r>
              <a:rPr lang="en-US" b="1" dirty="0">
                <a:solidFill>
                  <a:srgbClr val="0000FF"/>
                </a:solidFill>
              </a:rPr>
              <a:t>3) Optional:</a:t>
            </a:r>
            <a:r>
              <a:rPr lang="en-US" dirty="0"/>
              <a:t> Check that columns with similar signatures are really similar</a:t>
            </a:r>
          </a:p>
          <a:p>
            <a:r>
              <a:rPr lang="en-US" b="1" dirty="0">
                <a:solidFill>
                  <a:srgbClr val="008000"/>
                </a:solidFill>
              </a:rPr>
              <a:t>Warnings:</a:t>
            </a:r>
          </a:p>
          <a:p>
            <a:pPr lvl="1"/>
            <a:r>
              <a:rPr lang="en-US" dirty="0"/>
              <a:t>Comparing all pairs may take too much time: </a:t>
            </a:r>
            <a:r>
              <a:rPr lang="en-US" b="1" dirty="0"/>
              <a:t>Job for LSH</a:t>
            </a:r>
            <a:endParaRPr lang="en-US" dirty="0"/>
          </a:p>
          <a:p>
            <a:pPr lvl="2"/>
            <a:r>
              <a:rPr lang="en-US" dirty="0"/>
              <a:t>These methods can produce false negatives, and even false positives (if the optional check is not made)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39DC1A1-C784-4FA5-964E-14B761CA2EA1}" type="slidenum">
              <a:rPr lang="en-US" smtClean="0"/>
              <a:pPr/>
              <a:t>29</a:t>
            </a:fld>
            <a:endParaRPr lang="en-US"/>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8434C81-8E54-80E7-86CD-8ADE45838C25}"/>
                  </a:ext>
                </a:extLst>
              </p14:cNvPr>
              <p14:cNvContentPartPr/>
              <p14:nvPr/>
            </p14:nvContentPartPr>
            <p14:xfrm>
              <a:off x="305327" y="2043407"/>
              <a:ext cx="10332000" cy="2164680"/>
            </p14:xfrm>
          </p:contentPart>
        </mc:Choice>
        <mc:Fallback>
          <p:pic>
            <p:nvPicPr>
              <p:cNvPr id="2" name="Ink 1">
                <a:extLst>
                  <a:ext uri="{FF2B5EF4-FFF2-40B4-BE49-F238E27FC236}">
                    <a16:creationId xmlns:a16="http://schemas.microsoft.com/office/drawing/2014/main" id="{78434C81-8E54-80E7-86CD-8ADE45838C25}"/>
                  </a:ext>
                </a:extLst>
              </p:cNvPr>
              <p:cNvPicPr/>
              <p:nvPr/>
            </p:nvPicPr>
            <p:blipFill>
              <a:blip r:embed="rId3"/>
              <a:stretch>
                <a:fillRect/>
              </a:stretch>
            </p:blipFill>
            <p:spPr>
              <a:xfrm>
                <a:off x="251687" y="1935407"/>
                <a:ext cx="10439640" cy="2380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02D7CAE-C3E4-C900-1770-85E36083A8FB}"/>
                  </a:ext>
                </a:extLst>
              </p14:cNvPr>
              <p14:cNvContentPartPr/>
              <p14:nvPr/>
            </p14:nvContentPartPr>
            <p14:xfrm>
              <a:off x="-2277673" y="1359767"/>
              <a:ext cx="419760" cy="829800"/>
            </p14:xfrm>
          </p:contentPart>
        </mc:Choice>
        <mc:Fallback>
          <p:pic>
            <p:nvPicPr>
              <p:cNvPr id="3" name="Ink 2">
                <a:extLst>
                  <a:ext uri="{FF2B5EF4-FFF2-40B4-BE49-F238E27FC236}">
                    <a16:creationId xmlns:a16="http://schemas.microsoft.com/office/drawing/2014/main" id="{402D7CAE-C3E4-C900-1770-85E36083A8FB}"/>
                  </a:ext>
                </a:extLst>
              </p:cNvPr>
              <p:cNvPicPr/>
              <p:nvPr/>
            </p:nvPicPr>
            <p:blipFill>
              <a:blip r:embed="rId5"/>
              <a:stretch>
                <a:fillRect/>
              </a:stretch>
            </p:blipFill>
            <p:spPr>
              <a:xfrm>
                <a:off x="-2331313" y="1251767"/>
                <a:ext cx="527400" cy="1045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38260782-3949-5A17-9FB0-3B905348BB0E}"/>
                  </a:ext>
                </a:extLst>
              </p14:cNvPr>
              <p14:cNvContentPartPr/>
              <p14:nvPr/>
            </p14:nvContentPartPr>
            <p14:xfrm>
              <a:off x="-1680073" y="1876727"/>
              <a:ext cx="40320" cy="120600"/>
            </p14:xfrm>
          </p:contentPart>
        </mc:Choice>
        <mc:Fallback>
          <p:pic>
            <p:nvPicPr>
              <p:cNvPr id="5" name="Ink 4">
                <a:extLst>
                  <a:ext uri="{FF2B5EF4-FFF2-40B4-BE49-F238E27FC236}">
                    <a16:creationId xmlns:a16="http://schemas.microsoft.com/office/drawing/2014/main" id="{38260782-3949-5A17-9FB0-3B905348BB0E}"/>
                  </a:ext>
                </a:extLst>
              </p:cNvPr>
              <p:cNvPicPr/>
              <p:nvPr/>
            </p:nvPicPr>
            <p:blipFill>
              <a:blip r:embed="rId7"/>
              <a:stretch>
                <a:fillRect/>
              </a:stretch>
            </p:blipFill>
            <p:spPr>
              <a:xfrm>
                <a:off x="-1733713" y="1769087"/>
                <a:ext cx="1479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9B380586-FA89-0F3F-08A3-3170773FDF27}"/>
                  </a:ext>
                </a:extLst>
              </p14:cNvPr>
              <p14:cNvContentPartPr/>
              <p14:nvPr/>
            </p14:nvContentPartPr>
            <p14:xfrm>
              <a:off x="-1779073" y="1411247"/>
              <a:ext cx="360" cy="360"/>
            </p14:xfrm>
          </p:contentPart>
        </mc:Choice>
        <mc:Fallback>
          <p:pic>
            <p:nvPicPr>
              <p:cNvPr id="7" name="Ink 6">
                <a:extLst>
                  <a:ext uri="{FF2B5EF4-FFF2-40B4-BE49-F238E27FC236}">
                    <a16:creationId xmlns:a16="http://schemas.microsoft.com/office/drawing/2014/main" id="{9B380586-FA89-0F3F-08A3-3170773FDF27}"/>
                  </a:ext>
                </a:extLst>
              </p:cNvPr>
              <p:cNvPicPr/>
              <p:nvPr/>
            </p:nvPicPr>
            <p:blipFill>
              <a:blip r:embed="rId9"/>
              <a:stretch>
                <a:fillRect/>
              </a:stretch>
            </p:blipFill>
            <p:spPr>
              <a:xfrm>
                <a:off x="-1832713" y="1303607"/>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8819BD6E-52FB-B41A-657E-3E8A35513A7C}"/>
                  </a:ext>
                </a:extLst>
              </p14:cNvPr>
              <p14:cNvContentPartPr/>
              <p14:nvPr/>
            </p14:nvContentPartPr>
            <p14:xfrm>
              <a:off x="-1453993" y="1477127"/>
              <a:ext cx="319680" cy="731880"/>
            </p14:xfrm>
          </p:contentPart>
        </mc:Choice>
        <mc:Fallback>
          <p:pic>
            <p:nvPicPr>
              <p:cNvPr id="8" name="Ink 7">
                <a:extLst>
                  <a:ext uri="{FF2B5EF4-FFF2-40B4-BE49-F238E27FC236}">
                    <a16:creationId xmlns:a16="http://schemas.microsoft.com/office/drawing/2014/main" id="{8819BD6E-52FB-B41A-657E-3E8A35513A7C}"/>
                  </a:ext>
                </a:extLst>
              </p:cNvPr>
              <p:cNvPicPr/>
              <p:nvPr/>
            </p:nvPicPr>
            <p:blipFill>
              <a:blip r:embed="rId11"/>
              <a:stretch>
                <a:fillRect/>
              </a:stretch>
            </p:blipFill>
            <p:spPr>
              <a:xfrm>
                <a:off x="-1507633" y="1369487"/>
                <a:ext cx="427320" cy="947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C731B345-27A6-A886-A17A-BB81325DDE58}"/>
                  </a:ext>
                </a:extLst>
              </p14:cNvPr>
              <p14:cNvContentPartPr/>
              <p14:nvPr/>
            </p14:nvContentPartPr>
            <p14:xfrm>
              <a:off x="-2452993" y="2712287"/>
              <a:ext cx="480240" cy="807120"/>
            </p14:xfrm>
          </p:contentPart>
        </mc:Choice>
        <mc:Fallback>
          <p:pic>
            <p:nvPicPr>
              <p:cNvPr id="9" name="Ink 8">
                <a:extLst>
                  <a:ext uri="{FF2B5EF4-FFF2-40B4-BE49-F238E27FC236}">
                    <a16:creationId xmlns:a16="http://schemas.microsoft.com/office/drawing/2014/main" id="{C731B345-27A6-A886-A17A-BB81325DDE58}"/>
                  </a:ext>
                </a:extLst>
              </p:cNvPr>
              <p:cNvPicPr/>
              <p:nvPr/>
            </p:nvPicPr>
            <p:blipFill>
              <a:blip r:embed="rId13"/>
              <a:stretch>
                <a:fillRect/>
              </a:stretch>
            </p:blipFill>
            <p:spPr>
              <a:xfrm>
                <a:off x="-2506993" y="2604287"/>
                <a:ext cx="587880" cy="1022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99DBEB98-DA38-FEEB-A1B2-8DF9B843D6C7}"/>
                  </a:ext>
                </a:extLst>
              </p14:cNvPr>
              <p14:cNvContentPartPr/>
              <p14:nvPr/>
            </p14:nvContentPartPr>
            <p14:xfrm>
              <a:off x="-1920193" y="2770247"/>
              <a:ext cx="541800" cy="474840"/>
            </p14:xfrm>
          </p:contentPart>
        </mc:Choice>
        <mc:Fallback>
          <p:pic>
            <p:nvPicPr>
              <p:cNvPr id="10" name="Ink 9">
                <a:extLst>
                  <a:ext uri="{FF2B5EF4-FFF2-40B4-BE49-F238E27FC236}">
                    <a16:creationId xmlns:a16="http://schemas.microsoft.com/office/drawing/2014/main" id="{99DBEB98-DA38-FEEB-A1B2-8DF9B843D6C7}"/>
                  </a:ext>
                </a:extLst>
              </p:cNvPr>
              <p:cNvPicPr/>
              <p:nvPr/>
            </p:nvPicPr>
            <p:blipFill>
              <a:blip r:embed="rId15"/>
              <a:stretch>
                <a:fillRect/>
              </a:stretch>
            </p:blipFill>
            <p:spPr>
              <a:xfrm>
                <a:off x="-1974193" y="2662607"/>
                <a:ext cx="64944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BAE3E35A-2C6B-894D-CD66-4435B85423A1}"/>
                  </a:ext>
                </a:extLst>
              </p14:cNvPr>
              <p14:cNvContentPartPr/>
              <p14:nvPr/>
            </p14:nvContentPartPr>
            <p14:xfrm>
              <a:off x="-1272553" y="2653607"/>
              <a:ext cx="379080" cy="513720"/>
            </p14:xfrm>
          </p:contentPart>
        </mc:Choice>
        <mc:Fallback>
          <p:pic>
            <p:nvPicPr>
              <p:cNvPr id="11" name="Ink 10">
                <a:extLst>
                  <a:ext uri="{FF2B5EF4-FFF2-40B4-BE49-F238E27FC236}">
                    <a16:creationId xmlns:a16="http://schemas.microsoft.com/office/drawing/2014/main" id="{BAE3E35A-2C6B-894D-CD66-4435B85423A1}"/>
                  </a:ext>
                </a:extLst>
              </p:cNvPr>
              <p:cNvPicPr/>
              <p:nvPr/>
            </p:nvPicPr>
            <p:blipFill>
              <a:blip r:embed="rId17"/>
              <a:stretch>
                <a:fillRect/>
              </a:stretch>
            </p:blipFill>
            <p:spPr>
              <a:xfrm>
                <a:off x="-1326193" y="2545967"/>
                <a:ext cx="486720" cy="729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D196ACDC-2ABE-EDB7-2B84-E4224B5251AE}"/>
                  </a:ext>
                </a:extLst>
              </p14:cNvPr>
              <p14:cNvContentPartPr/>
              <p14:nvPr/>
            </p14:nvContentPartPr>
            <p14:xfrm>
              <a:off x="-780073" y="2276327"/>
              <a:ext cx="389160" cy="766800"/>
            </p14:xfrm>
          </p:contentPart>
        </mc:Choice>
        <mc:Fallback>
          <p:pic>
            <p:nvPicPr>
              <p:cNvPr id="12" name="Ink 11">
                <a:extLst>
                  <a:ext uri="{FF2B5EF4-FFF2-40B4-BE49-F238E27FC236}">
                    <a16:creationId xmlns:a16="http://schemas.microsoft.com/office/drawing/2014/main" id="{D196ACDC-2ABE-EDB7-2B84-E4224B5251AE}"/>
                  </a:ext>
                </a:extLst>
              </p:cNvPr>
              <p:cNvPicPr/>
              <p:nvPr/>
            </p:nvPicPr>
            <p:blipFill>
              <a:blip r:embed="rId19"/>
              <a:stretch>
                <a:fillRect/>
              </a:stretch>
            </p:blipFill>
            <p:spPr>
              <a:xfrm>
                <a:off x="-833713" y="2168327"/>
                <a:ext cx="496800" cy="982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34497061-B4A7-6EFF-7C40-4E2A72688919}"/>
                  </a:ext>
                </a:extLst>
              </p14:cNvPr>
              <p14:cNvContentPartPr/>
              <p14:nvPr/>
            </p14:nvContentPartPr>
            <p14:xfrm>
              <a:off x="-1590433" y="3597887"/>
              <a:ext cx="52200" cy="917640"/>
            </p14:xfrm>
          </p:contentPart>
        </mc:Choice>
        <mc:Fallback>
          <p:pic>
            <p:nvPicPr>
              <p:cNvPr id="13" name="Ink 12">
                <a:extLst>
                  <a:ext uri="{FF2B5EF4-FFF2-40B4-BE49-F238E27FC236}">
                    <a16:creationId xmlns:a16="http://schemas.microsoft.com/office/drawing/2014/main" id="{34497061-B4A7-6EFF-7C40-4E2A72688919}"/>
                  </a:ext>
                </a:extLst>
              </p:cNvPr>
              <p:cNvPicPr/>
              <p:nvPr/>
            </p:nvPicPr>
            <p:blipFill>
              <a:blip r:embed="rId21"/>
              <a:stretch>
                <a:fillRect/>
              </a:stretch>
            </p:blipFill>
            <p:spPr>
              <a:xfrm>
                <a:off x="-1644073" y="3490247"/>
                <a:ext cx="159840" cy="1133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6667F972-E7F1-BD07-F1F8-848BE61343D4}"/>
                  </a:ext>
                </a:extLst>
              </p14:cNvPr>
              <p14:cNvContentPartPr/>
              <p14:nvPr/>
            </p14:nvContentPartPr>
            <p14:xfrm>
              <a:off x="-1739473" y="4323647"/>
              <a:ext cx="746640" cy="380160"/>
            </p14:xfrm>
          </p:contentPart>
        </mc:Choice>
        <mc:Fallback>
          <p:pic>
            <p:nvPicPr>
              <p:cNvPr id="14" name="Ink 13">
                <a:extLst>
                  <a:ext uri="{FF2B5EF4-FFF2-40B4-BE49-F238E27FC236}">
                    <a16:creationId xmlns:a16="http://schemas.microsoft.com/office/drawing/2014/main" id="{6667F972-E7F1-BD07-F1F8-848BE61343D4}"/>
                  </a:ext>
                </a:extLst>
              </p:cNvPr>
              <p:cNvPicPr/>
              <p:nvPr/>
            </p:nvPicPr>
            <p:blipFill>
              <a:blip r:embed="rId23"/>
              <a:stretch>
                <a:fillRect/>
              </a:stretch>
            </p:blipFill>
            <p:spPr>
              <a:xfrm>
                <a:off x="-1793473" y="4215647"/>
                <a:ext cx="854280" cy="595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66B15ABE-C1EC-194A-64C2-FD0CC31F297C}"/>
                  </a:ext>
                </a:extLst>
              </p14:cNvPr>
              <p14:cNvContentPartPr/>
              <p14:nvPr/>
            </p14:nvContentPartPr>
            <p14:xfrm>
              <a:off x="-2874553" y="5348567"/>
              <a:ext cx="639360" cy="616680"/>
            </p14:xfrm>
          </p:contentPart>
        </mc:Choice>
        <mc:Fallback>
          <p:pic>
            <p:nvPicPr>
              <p:cNvPr id="15" name="Ink 14">
                <a:extLst>
                  <a:ext uri="{FF2B5EF4-FFF2-40B4-BE49-F238E27FC236}">
                    <a16:creationId xmlns:a16="http://schemas.microsoft.com/office/drawing/2014/main" id="{66B15ABE-C1EC-194A-64C2-FD0CC31F297C}"/>
                  </a:ext>
                </a:extLst>
              </p:cNvPr>
              <p:cNvPicPr/>
              <p:nvPr/>
            </p:nvPicPr>
            <p:blipFill>
              <a:blip r:embed="rId25"/>
              <a:stretch>
                <a:fillRect/>
              </a:stretch>
            </p:blipFill>
            <p:spPr>
              <a:xfrm>
                <a:off x="-2928553" y="5240927"/>
                <a:ext cx="747000" cy="832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F3786653-19E1-289A-A923-1771059EF3EA}"/>
                  </a:ext>
                </a:extLst>
              </p14:cNvPr>
              <p14:cNvContentPartPr/>
              <p14:nvPr/>
            </p14:nvContentPartPr>
            <p14:xfrm>
              <a:off x="-2099473" y="5522807"/>
              <a:ext cx="334080" cy="491760"/>
            </p14:xfrm>
          </p:contentPart>
        </mc:Choice>
        <mc:Fallback>
          <p:pic>
            <p:nvPicPr>
              <p:cNvPr id="16" name="Ink 15">
                <a:extLst>
                  <a:ext uri="{FF2B5EF4-FFF2-40B4-BE49-F238E27FC236}">
                    <a16:creationId xmlns:a16="http://schemas.microsoft.com/office/drawing/2014/main" id="{F3786653-19E1-289A-A923-1771059EF3EA}"/>
                  </a:ext>
                </a:extLst>
              </p:cNvPr>
              <p:cNvPicPr/>
              <p:nvPr/>
            </p:nvPicPr>
            <p:blipFill>
              <a:blip r:embed="rId27"/>
              <a:stretch>
                <a:fillRect/>
              </a:stretch>
            </p:blipFill>
            <p:spPr>
              <a:xfrm>
                <a:off x="-2153113" y="5414807"/>
                <a:ext cx="441720" cy="707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98DB5F3E-269E-1FBF-7AAE-004EEFAF9112}"/>
                  </a:ext>
                </a:extLst>
              </p14:cNvPr>
              <p14:cNvContentPartPr/>
              <p14:nvPr/>
            </p14:nvContentPartPr>
            <p14:xfrm>
              <a:off x="-1729753" y="5126087"/>
              <a:ext cx="248400" cy="1010880"/>
            </p14:xfrm>
          </p:contentPart>
        </mc:Choice>
        <mc:Fallback>
          <p:pic>
            <p:nvPicPr>
              <p:cNvPr id="17" name="Ink 16">
                <a:extLst>
                  <a:ext uri="{FF2B5EF4-FFF2-40B4-BE49-F238E27FC236}">
                    <a16:creationId xmlns:a16="http://schemas.microsoft.com/office/drawing/2014/main" id="{98DB5F3E-269E-1FBF-7AAE-004EEFAF9112}"/>
                  </a:ext>
                </a:extLst>
              </p:cNvPr>
              <p:cNvPicPr/>
              <p:nvPr/>
            </p:nvPicPr>
            <p:blipFill>
              <a:blip r:embed="rId29"/>
              <a:stretch>
                <a:fillRect/>
              </a:stretch>
            </p:blipFill>
            <p:spPr>
              <a:xfrm>
                <a:off x="-1783393" y="5018447"/>
                <a:ext cx="356040" cy="1226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4B16027E-BB0A-FF5B-6153-D7A42D9A3489}"/>
                  </a:ext>
                </a:extLst>
              </p14:cNvPr>
              <p14:cNvContentPartPr/>
              <p14:nvPr/>
            </p14:nvContentPartPr>
            <p14:xfrm>
              <a:off x="-1510873" y="4848887"/>
              <a:ext cx="505440" cy="503640"/>
            </p14:xfrm>
          </p:contentPart>
        </mc:Choice>
        <mc:Fallback>
          <p:pic>
            <p:nvPicPr>
              <p:cNvPr id="18" name="Ink 17">
                <a:extLst>
                  <a:ext uri="{FF2B5EF4-FFF2-40B4-BE49-F238E27FC236}">
                    <a16:creationId xmlns:a16="http://schemas.microsoft.com/office/drawing/2014/main" id="{4B16027E-BB0A-FF5B-6153-D7A42D9A3489}"/>
                  </a:ext>
                </a:extLst>
              </p:cNvPr>
              <p:cNvPicPr/>
              <p:nvPr/>
            </p:nvPicPr>
            <p:blipFill>
              <a:blip r:embed="rId31"/>
              <a:stretch>
                <a:fillRect/>
              </a:stretch>
            </p:blipFill>
            <p:spPr>
              <a:xfrm>
                <a:off x="-1564873" y="4740887"/>
                <a:ext cx="613080" cy="719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B4456BAC-6258-3D04-AE0F-7598B520CA66}"/>
                  </a:ext>
                </a:extLst>
              </p14:cNvPr>
              <p14:cNvContentPartPr/>
              <p14:nvPr/>
            </p14:nvContentPartPr>
            <p14:xfrm>
              <a:off x="-2838553" y="6448007"/>
              <a:ext cx="798480" cy="955080"/>
            </p14:xfrm>
          </p:contentPart>
        </mc:Choice>
        <mc:Fallback>
          <p:pic>
            <p:nvPicPr>
              <p:cNvPr id="19" name="Ink 18">
                <a:extLst>
                  <a:ext uri="{FF2B5EF4-FFF2-40B4-BE49-F238E27FC236}">
                    <a16:creationId xmlns:a16="http://schemas.microsoft.com/office/drawing/2014/main" id="{B4456BAC-6258-3D04-AE0F-7598B520CA66}"/>
                  </a:ext>
                </a:extLst>
              </p:cNvPr>
              <p:cNvPicPr/>
              <p:nvPr/>
            </p:nvPicPr>
            <p:blipFill>
              <a:blip r:embed="rId33"/>
              <a:stretch>
                <a:fillRect/>
              </a:stretch>
            </p:blipFill>
            <p:spPr>
              <a:xfrm>
                <a:off x="-2892553" y="6340007"/>
                <a:ext cx="906120" cy="1170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F081EB77-9F68-D675-BFE5-06EBC9E318C0}"/>
                  </a:ext>
                </a:extLst>
              </p14:cNvPr>
              <p14:cNvContentPartPr/>
              <p14:nvPr/>
            </p14:nvContentPartPr>
            <p14:xfrm>
              <a:off x="-1853953" y="6675887"/>
              <a:ext cx="561600" cy="351360"/>
            </p14:xfrm>
          </p:contentPart>
        </mc:Choice>
        <mc:Fallback>
          <p:pic>
            <p:nvPicPr>
              <p:cNvPr id="20" name="Ink 19">
                <a:extLst>
                  <a:ext uri="{FF2B5EF4-FFF2-40B4-BE49-F238E27FC236}">
                    <a16:creationId xmlns:a16="http://schemas.microsoft.com/office/drawing/2014/main" id="{F081EB77-9F68-D675-BFE5-06EBC9E318C0}"/>
                  </a:ext>
                </a:extLst>
              </p:cNvPr>
              <p:cNvPicPr/>
              <p:nvPr/>
            </p:nvPicPr>
            <p:blipFill>
              <a:blip r:embed="rId35"/>
              <a:stretch>
                <a:fillRect/>
              </a:stretch>
            </p:blipFill>
            <p:spPr>
              <a:xfrm>
                <a:off x="-1907593" y="6567887"/>
                <a:ext cx="669240" cy="567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B6D8A99B-4A03-1DD6-32D0-BE44087EE6FA}"/>
                  </a:ext>
                </a:extLst>
              </p14:cNvPr>
              <p14:cNvContentPartPr/>
              <p14:nvPr/>
            </p14:nvContentPartPr>
            <p14:xfrm>
              <a:off x="-1182553" y="6530087"/>
              <a:ext cx="450000" cy="497160"/>
            </p14:xfrm>
          </p:contentPart>
        </mc:Choice>
        <mc:Fallback>
          <p:pic>
            <p:nvPicPr>
              <p:cNvPr id="21" name="Ink 20">
                <a:extLst>
                  <a:ext uri="{FF2B5EF4-FFF2-40B4-BE49-F238E27FC236}">
                    <a16:creationId xmlns:a16="http://schemas.microsoft.com/office/drawing/2014/main" id="{B6D8A99B-4A03-1DD6-32D0-BE44087EE6FA}"/>
                  </a:ext>
                </a:extLst>
              </p:cNvPr>
              <p:cNvPicPr/>
              <p:nvPr/>
            </p:nvPicPr>
            <p:blipFill>
              <a:blip r:embed="rId37"/>
              <a:stretch>
                <a:fillRect/>
              </a:stretch>
            </p:blipFill>
            <p:spPr>
              <a:xfrm>
                <a:off x="-1236553" y="6422087"/>
                <a:ext cx="557640" cy="712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CAD3896A-DCCA-C013-0386-BF15DBD05A01}"/>
                  </a:ext>
                </a:extLst>
              </p14:cNvPr>
              <p14:cNvContentPartPr/>
              <p14:nvPr/>
            </p14:nvContentPartPr>
            <p14:xfrm>
              <a:off x="-800233" y="6326687"/>
              <a:ext cx="514800" cy="554760"/>
            </p14:xfrm>
          </p:contentPart>
        </mc:Choice>
        <mc:Fallback>
          <p:pic>
            <p:nvPicPr>
              <p:cNvPr id="22" name="Ink 21">
                <a:extLst>
                  <a:ext uri="{FF2B5EF4-FFF2-40B4-BE49-F238E27FC236}">
                    <a16:creationId xmlns:a16="http://schemas.microsoft.com/office/drawing/2014/main" id="{CAD3896A-DCCA-C013-0386-BF15DBD05A01}"/>
                  </a:ext>
                </a:extLst>
              </p:cNvPr>
              <p:cNvPicPr/>
              <p:nvPr/>
            </p:nvPicPr>
            <p:blipFill>
              <a:blip r:embed="rId39"/>
              <a:stretch>
                <a:fillRect/>
              </a:stretch>
            </p:blipFill>
            <p:spPr>
              <a:xfrm>
                <a:off x="-854233" y="6219047"/>
                <a:ext cx="622440" cy="770400"/>
              </a:xfrm>
              <a:prstGeom prst="rect">
                <a:avLst/>
              </a:prstGeom>
            </p:spPr>
          </p:pic>
        </mc:Fallback>
      </mc:AlternateContent>
    </p:spTree>
    <p:extLst>
      <p:ext uri="{BB962C8B-B14F-4D97-AF65-F5344CB8AC3E}">
        <p14:creationId xmlns:p14="http://schemas.microsoft.com/office/powerpoint/2010/main" val="32845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a:t>Scene Completion Problem </a:t>
            </a:r>
          </a:p>
        </p:txBody>
      </p:sp>
      <p:pic>
        <p:nvPicPr>
          <p:cNvPr id="136200" name="Picture 8" descr="teaser_input"/>
          <p:cNvPicPr>
            <a:picLocks noChangeAspect="1" noChangeArrowheads="1"/>
          </p:cNvPicPr>
          <p:nvPr/>
        </p:nvPicPr>
        <p:blipFill>
          <a:blip r:embed="rId3" cstate="print"/>
          <a:srcRect/>
          <a:stretch>
            <a:fillRect/>
          </a:stretch>
        </p:blipFill>
        <p:spPr bwMode="auto">
          <a:xfrm>
            <a:off x="1066800" y="1416050"/>
            <a:ext cx="2819400" cy="2133600"/>
          </a:xfrm>
          <a:prstGeom prst="rect">
            <a:avLst/>
          </a:prstGeom>
          <a:noFill/>
        </p:spPr>
      </p:pic>
      <p:pic>
        <p:nvPicPr>
          <p:cNvPr id="136201" name="Picture 9" descr="teaser_original"/>
          <p:cNvPicPr>
            <a:picLocks noChangeAspect="1" noChangeArrowheads="1"/>
          </p:cNvPicPr>
          <p:nvPr/>
        </p:nvPicPr>
        <p:blipFill>
          <a:blip r:embed="rId4" cstate="print"/>
          <a:srcRect/>
          <a:stretch>
            <a:fillRect/>
          </a:stretch>
        </p:blipFill>
        <p:spPr bwMode="auto">
          <a:xfrm>
            <a:off x="1066800" y="1416050"/>
            <a:ext cx="2819400" cy="2132013"/>
          </a:xfrm>
          <a:prstGeom prst="rect">
            <a:avLst/>
          </a:prstGeom>
          <a:noFill/>
        </p:spPr>
      </p:pic>
      <p:pic>
        <p:nvPicPr>
          <p:cNvPr id="136202" name="Picture 10" descr="mid_res_montage"/>
          <p:cNvPicPr>
            <a:picLocks noChangeAspect="1" noChangeArrowheads="1"/>
          </p:cNvPicPr>
          <p:nvPr/>
        </p:nvPicPr>
        <p:blipFill>
          <a:blip r:embed="rId5" cstate="print"/>
          <a:srcRect b="20023"/>
          <a:stretch>
            <a:fillRect/>
          </a:stretch>
        </p:blipFill>
        <p:spPr bwMode="auto">
          <a:xfrm>
            <a:off x="5334000" y="1371600"/>
            <a:ext cx="2514600" cy="2254250"/>
          </a:xfrm>
          <a:prstGeom prst="rect">
            <a:avLst/>
          </a:prstGeom>
          <a:noFill/>
        </p:spPr>
      </p:pic>
      <p:pic>
        <p:nvPicPr>
          <p:cNvPr id="136203" name="Picture 11" descr="IMG_0681_mask_output_011"/>
          <p:cNvPicPr>
            <a:picLocks noChangeAspect="1" noChangeArrowheads="1"/>
          </p:cNvPicPr>
          <p:nvPr/>
        </p:nvPicPr>
        <p:blipFill>
          <a:blip r:embed="rId6" cstate="print"/>
          <a:srcRect/>
          <a:stretch>
            <a:fillRect/>
          </a:stretch>
        </p:blipFill>
        <p:spPr bwMode="auto">
          <a:xfrm>
            <a:off x="1066800" y="4311650"/>
            <a:ext cx="2819400" cy="2114550"/>
          </a:xfrm>
          <a:prstGeom prst="rect">
            <a:avLst/>
          </a:prstGeom>
          <a:noFill/>
        </p:spPr>
      </p:pic>
      <p:pic>
        <p:nvPicPr>
          <p:cNvPr id="136204" name="Picture 12" descr="montage_6x7"/>
          <p:cNvPicPr>
            <a:picLocks noChangeAspect="1" noChangeArrowheads="1"/>
          </p:cNvPicPr>
          <p:nvPr/>
        </p:nvPicPr>
        <p:blipFill>
          <a:blip r:embed="rId7" cstate="print"/>
          <a:srcRect/>
          <a:stretch>
            <a:fillRect/>
          </a:stretch>
        </p:blipFill>
        <p:spPr bwMode="auto">
          <a:xfrm>
            <a:off x="5334000" y="4332288"/>
            <a:ext cx="2501900" cy="2189162"/>
          </a:xfrm>
          <a:prstGeom prst="rect">
            <a:avLst/>
          </a:prstGeom>
          <a:noFill/>
        </p:spPr>
      </p:pic>
      <p:sp>
        <p:nvSpPr>
          <p:cNvPr id="136205" name="AutoShape 13"/>
          <p:cNvSpPr>
            <a:spLocks noChangeArrowheads="1"/>
          </p:cNvSpPr>
          <p:nvPr/>
        </p:nvSpPr>
        <p:spPr bwMode="auto">
          <a:xfrm>
            <a:off x="4191000" y="2254250"/>
            <a:ext cx="685800" cy="228600"/>
          </a:xfrm>
          <a:prstGeom prst="rightArrow">
            <a:avLst>
              <a:gd name="adj1" fmla="val 50000"/>
              <a:gd name="adj2" fmla="val 75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6" name="AutoShape 14"/>
          <p:cNvSpPr>
            <a:spLocks noChangeArrowheads="1"/>
          </p:cNvSpPr>
          <p:nvPr/>
        </p:nvSpPr>
        <p:spPr bwMode="auto">
          <a:xfrm>
            <a:off x="6477000" y="3702050"/>
            <a:ext cx="228600" cy="457200"/>
          </a:xfrm>
          <a:prstGeom prst="down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7" name="AutoShape 15"/>
          <p:cNvSpPr>
            <a:spLocks noChangeArrowheads="1"/>
          </p:cNvSpPr>
          <p:nvPr/>
        </p:nvSpPr>
        <p:spPr bwMode="auto">
          <a:xfrm>
            <a:off x="4267200" y="5073650"/>
            <a:ext cx="762000" cy="228600"/>
          </a:xfrm>
          <a:prstGeom prst="leftArrow">
            <a:avLst>
              <a:gd name="adj1" fmla="val 50000"/>
              <a:gd name="adj2" fmla="val 83333"/>
            </a:avLst>
          </a:prstGeom>
          <a:solidFill>
            <a:schemeClr val="accent1"/>
          </a:solidFill>
          <a:ln w="9525">
            <a:solidFill>
              <a:schemeClr val="tx1"/>
            </a:solidFill>
            <a:miter lim="800000"/>
            <a:headEnd/>
            <a:tailEnd/>
          </a:ln>
          <a:effectLst/>
        </p:spPr>
        <p:txBody>
          <a:bodyPr wrap="none" anchor="ctr"/>
          <a:lstStyle/>
          <a:p>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pPr/>
              <a:t>3</a:t>
            </a:fld>
            <a:endParaRPr lang="en-US"/>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15"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1614870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620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2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205"/>
                                        </p:tgtEl>
                                        <p:attrNameLst>
                                          <p:attrName>style.visibility</p:attrName>
                                        </p:attrNameLst>
                                      </p:cBhvr>
                                      <p:to>
                                        <p:strVal val="visible"/>
                                      </p:to>
                                    </p:set>
                                    <p:animEffect transition="in" filter="dissolve">
                                      <p:cBhvr>
                                        <p:cTn id="13" dur="500"/>
                                        <p:tgtEl>
                                          <p:spTgt spid="136205"/>
                                        </p:tgtEl>
                                      </p:cBhvr>
                                    </p:animEffect>
                                  </p:childTnLst>
                                </p:cTn>
                              </p:par>
                              <p:par>
                                <p:cTn id="14" presetID="9" presetClass="entr" presetSubtype="0" fill="hold" nodeType="withEffect">
                                  <p:stCondLst>
                                    <p:cond delay="0"/>
                                  </p:stCondLst>
                                  <p:childTnLst>
                                    <p:set>
                                      <p:cBhvr>
                                        <p:cTn id="15" dur="1" fill="hold">
                                          <p:stCondLst>
                                            <p:cond delay="0"/>
                                          </p:stCondLst>
                                        </p:cTn>
                                        <p:tgtEl>
                                          <p:spTgt spid="136202"/>
                                        </p:tgtEl>
                                        <p:attrNameLst>
                                          <p:attrName>style.visibility</p:attrName>
                                        </p:attrNameLst>
                                      </p:cBhvr>
                                      <p:to>
                                        <p:strVal val="visible"/>
                                      </p:to>
                                    </p:set>
                                    <p:animEffect transition="in" filter="dissolve">
                                      <p:cBhvr>
                                        <p:cTn id="16" dur="500"/>
                                        <p:tgtEl>
                                          <p:spTgt spid="13620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6206"/>
                                        </p:tgtEl>
                                        <p:attrNameLst>
                                          <p:attrName>style.visibility</p:attrName>
                                        </p:attrNameLst>
                                      </p:cBhvr>
                                      <p:to>
                                        <p:strVal val="visible"/>
                                      </p:to>
                                    </p:set>
                                    <p:animEffect transition="in" filter="dissolve">
                                      <p:cBhvr>
                                        <p:cTn id="21" dur="500"/>
                                        <p:tgtEl>
                                          <p:spTgt spid="136206"/>
                                        </p:tgtEl>
                                      </p:cBhvr>
                                    </p:animEffect>
                                  </p:childTnLst>
                                </p:cTn>
                              </p:par>
                              <p:par>
                                <p:cTn id="22" presetID="9" presetClass="entr" presetSubtype="0" fill="hold" nodeType="withEffect">
                                  <p:stCondLst>
                                    <p:cond delay="0"/>
                                  </p:stCondLst>
                                  <p:childTnLst>
                                    <p:set>
                                      <p:cBhvr>
                                        <p:cTn id="23" dur="1" fill="hold">
                                          <p:stCondLst>
                                            <p:cond delay="0"/>
                                          </p:stCondLst>
                                        </p:cTn>
                                        <p:tgtEl>
                                          <p:spTgt spid="136204"/>
                                        </p:tgtEl>
                                        <p:attrNameLst>
                                          <p:attrName>style.visibility</p:attrName>
                                        </p:attrNameLst>
                                      </p:cBhvr>
                                      <p:to>
                                        <p:strVal val="visible"/>
                                      </p:to>
                                    </p:set>
                                    <p:animEffect transition="in" filter="dissolve">
                                      <p:cBhvr>
                                        <p:cTn id="24" dur="500"/>
                                        <p:tgtEl>
                                          <p:spTgt spid="136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6203"/>
                                        </p:tgtEl>
                                        <p:attrNameLst>
                                          <p:attrName>style.visibility</p:attrName>
                                        </p:attrNameLst>
                                      </p:cBhvr>
                                      <p:to>
                                        <p:strVal val="visible"/>
                                      </p:to>
                                    </p:set>
                                    <p:animEffect transition="in" filter="dissolve">
                                      <p:cBhvr>
                                        <p:cTn id="29" dur="500"/>
                                        <p:tgtEl>
                                          <p:spTgt spid="13620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6207"/>
                                        </p:tgtEl>
                                        <p:attrNameLst>
                                          <p:attrName>style.visibility</p:attrName>
                                        </p:attrNameLst>
                                      </p:cBhvr>
                                      <p:to>
                                        <p:strVal val="visible"/>
                                      </p:to>
                                    </p:set>
                                    <p:animEffect transition="in" filter="dissolve">
                                      <p:cBhvr>
                                        <p:cTn id="32" dur="500"/>
                                        <p:tgtEl>
                                          <p:spTgt spid="136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5" grpId="0" animBg="1"/>
      <p:bldP spid="136206" grpId="0" animBg="1"/>
      <p:bldP spid="13620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Hashing Columns (Signatures)</a:t>
            </a:r>
          </a:p>
        </p:txBody>
      </p:sp>
      <p:sp>
        <p:nvSpPr>
          <p:cNvPr id="33795" name="Rectangle 3"/>
          <p:cNvSpPr>
            <a:spLocks noGrp="1" noChangeArrowheads="1"/>
          </p:cNvSpPr>
          <p:nvPr>
            <p:ph idx="1"/>
          </p:nvPr>
        </p:nvSpPr>
        <p:spPr>
          <a:xfrm>
            <a:off x="457200" y="1295400"/>
            <a:ext cx="8534400" cy="5562600"/>
          </a:xfrm>
        </p:spPr>
        <p:txBody>
          <a:bodyPr>
            <a:normAutofit fontScale="92500"/>
          </a:bodyPr>
          <a:lstStyle/>
          <a:p>
            <a:r>
              <a:rPr lang="en-US" b="1" dirty="0">
                <a:solidFill>
                  <a:srgbClr val="0000FF"/>
                </a:solidFill>
              </a:rPr>
              <a:t>Key idea:</a:t>
            </a:r>
            <a:r>
              <a:rPr lang="en-US" dirty="0">
                <a:solidFill>
                  <a:srgbClr val="0000FF"/>
                </a:solidFill>
              </a:rPr>
              <a:t> </a:t>
            </a:r>
            <a:r>
              <a:rPr lang="en-US" dirty="0"/>
              <a:t>“hash” each column </a:t>
            </a:r>
            <a:r>
              <a:rPr lang="en-US" b="1" i="1" dirty="0"/>
              <a:t>C</a:t>
            </a:r>
            <a:r>
              <a:rPr lang="en-US" dirty="0"/>
              <a:t> to a small </a:t>
            </a:r>
            <a:r>
              <a:rPr lang="en-US" b="1" i="1" dirty="0">
                <a:solidFill>
                  <a:srgbClr val="D60093"/>
                </a:solidFill>
              </a:rPr>
              <a:t>signature</a:t>
            </a:r>
            <a:r>
              <a:rPr lang="en-US" dirty="0"/>
              <a:t> </a:t>
            </a:r>
            <a:r>
              <a:rPr lang="en-US" b="1" i="1" dirty="0"/>
              <a:t>h(C)</a:t>
            </a:r>
            <a:r>
              <a:rPr lang="en-US" dirty="0"/>
              <a:t>, such that:</a:t>
            </a:r>
          </a:p>
          <a:p>
            <a:pPr lvl="1"/>
            <a:r>
              <a:rPr lang="en-US" b="1" dirty="0"/>
              <a:t>(1)</a:t>
            </a:r>
            <a:r>
              <a:rPr lang="en-US" dirty="0"/>
              <a:t> </a:t>
            </a:r>
            <a:r>
              <a:rPr lang="en-US" b="1" i="1" dirty="0"/>
              <a:t>h(C)</a:t>
            </a:r>
            <a:r>
              <a:rPr lang="en-US" dirty="0"/>
              <a:t> is small enough that the signature fits in RAM</a:t>
            </a:r>
          </a:p>
          <a:p>
            <a:pPr lvl="1"/>
            <a:r>
              <a:rPr lang="en-US" b="1" dirty="0"/>
              <a:t>(2)</a:t>
            </a:r>
            <a:r>
              <a:rPr lang="en-US" dirty="0"/>
              <a:t> </a:t>
            </a:r>
            <a:r>
              <a:rPr lang="en-US" b="1" i="1" dirty="0" err="1"/>
              <a:t>sim</a:t>
            </a:r>
            <a:r>
              <a:rPr lang="en-US" b="1" i="1" dirty="0"/>
              <a:t>(C</a:t>
            </a:r>
            <a:r>
              <a:rPr lang="en-US" b="1" i="1" baseline="-25000" dirty="0"/>
              <a:t>1</a:t>
            </a:r>
            <a:r>
              <a:rPr lang="en-US" b="1" i="1" dirty="0"/>
              <a:t>, C</a:t>
            </a:r>
            <a:r>
              <a:rPr lang="en-US" b="1" i="1" baseline="-25000" dirty="0"/>
              <a:t>2</a:t>
            </a:r>
            <a:r>
              <a:rPr lang="en-US" b="1" i="1" dirty="0"/>
              <a:t>)</a:t>
            </a:r>
            <a:r>
              <a:rPr lang="en-US" dirty="0"/>
              <a:t> is the same as the “similarity” of signatures </a:t>
            </a:r>
            <a:r>
              <a:rPr lang="en-US" b="1" i="1" dirty="0"/>
              <a:t>h(C</a:t>
            </a:r>
            <a:r>
              <a:rPr lang="en-US" b="1" i="1" baseline="-25000" dirty="0"/>
              <a:t>1</a:t>
            </a:r>
            <a:r>
              <a:rPr lang="en-US" b="1" i="1" dirty="0"/>
              <a:t>) </a:t>
            </a:r>
            <a:r>
              <a:rPr lang="en-US" dirty="0"/>
              <a:t>and </a:t>
            </a:r>
            <a:r>
              <a:rPr lang="en-US" b="1" i="1" dirty="0"/>
              <a:t>h(C</a:t>
            </a:r>
            <a:r>
              <a:rPr lang="en-US" b="1" i="1" baseline="-25000" dirty="0"/>
              <a:t>2</a:t>
            </a:r>
            <a:r>
              <a:rPr lang="en-US" b="1" i="1" dirty="0"/>
              <a:t>)</a:t>
            </a:r>
          </a:p>
          <a:p>
            <a:pPr lvl="8"/>
            <a:endParaRPr lang="en-US" b="1" i="1" dirty="0"/>
          </a:p>
          <a:p>
            <a:r>
              <a:rPr lang="en-US" b="1" dirty="0"/>
              <a:t>Goal:</a:t>
            </a:r>
            <a:r>
              <a:rPr lang="en-US" dirty="0">
                <a:solidFill>
                  <a:schemeClr val="accent4"/>
                </a:solidFill>
              </a:rPr>
              <a:t> </a:t>
            </a:r>
            <a:r>
              <a:rPr lang="en-US" b="1" dirty="0">
                <a:solidFill>
                  <a:srgbClr val="008000"/>
                </a:solidFill>
              </a:rPr>
              <a:t>Find a hash function </a:t>
            </a:r>
            <a:r>
              <a:rPr lang="en-US" b="1" i="1" dirty="0">
                <a:solidFill>
                  <a:srgbClr val="008000"/>
                </a:solidFill>
              </a:rPr>
              <a:t>h(·)</a:t>
            </a:r>
            <a:r>
              <a:rPr lang="en-US" b="1" dirty="0">
                <a:solidFill>
                  <a:srgbClr val="008000"/>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solidFill>
                  <a:srgbClr val="D60093"/>
                </a:solidFill>
              </a:rPr>
              <a:t>Hash docs into buckets. Expect that “most” pairs of near duplicate docs hash into the same bucket!</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CE9C8250-8319-48A7-B295-578641B1A236}" type="slidenum">
              <a:rPr lang="en-US" smtClean="0"/>
              <a:pPr/>
              <a:t>30</a:t>
            </a:fld>
            <a:endParaRPr lang="en-US"/>
          </a:p>
        </p:txBody>
      </p:sp>
      <p:sp>
        <p:nvSpPr>
          <p:cNvPr id="2" name="Rounded Rectangle 1"/>
          <p:cNvSpPr/>
          <p:nvPr/>
        </p:nvSpPr>
        <p:spPr>
          <a:xfrm>
            <a:off x="381000" y="3810000"/>
            <a:ext cx="8610600" cy="17526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Min-Hashing</a:t>
            </a:r>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dirty="0">
                <a:solidFill>
                  <a:srgbClr val="FF0066"/>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solidFill>
                  <a:srgbClr val="D60093"/>
                </a:solidFill>
              </a:rPr>
              <a:t>Clearly, the hash function depends on </a:t>
            </a:r>
            <a:br>
              <a:rPr lang="en-US" b="1" dirty="0">
                <a:solidFill>
                  <a:srgbClr val="D60093"/>
                </a:solidFill>
              </a:rPr>
            </a:br>
            <a:r>
              <a:rPr lang="en-US" b="1" dirty="0">
                <a:solidFill>
                  <a:srgbClr val="D60093"/>
                </a:solidFill>
              </a:rPr>
              <a:t>the similarity metric:</a:t>
            </a:r>
          </a:p>
          <a:p>
            <a:pPr lvl="1"/>
            <a:r>
              <a:rPr lang="en-US" dirty="0"/>
              <a:t>Not all similarity metrics have a suitable </a:t>
            </a:r>
            <a:br>
              <a:rPr lang="en-US" dirty="0"/>
            </a:br>
            <a:r>
              <a:rPr lang="en-US" dirty="0"/>
              <a:t>hash function</a:t>
            </a:r>
          </a:p>
          <a:p>
            <a:r>
              <a:rPr lang="en-US" b="1" dirty="0"/>
              <a:t>There is a suitable hash function for </a:t>
            </a:r>
            <a:br>
              <a:rPr lang="en-US" b="1" dirty="0"/>
            </a:br>
            <a:r>
              <a:rPr lang="en-US" b="1" dirty="0"/>
              <a:t>the </a:t>
            </a:r>
            <a:r>
              <a:rPr lang="en-US" b="1" dirty="0" err="1"/>
              <a:t>Jaccard</a:t>
            </a:r>
            <a:r>
              <a:rPr lang="en-US" b="1" dirty="0"/>
              <a:t> similarity:</a:t>
            </a:r>
            <a:r>
              <a:rPr lang="en-US" b="1" dirty="0">
                <a:solidFill>
                  <a:schemeClr val="accent4"/>
                </a:solidFill>
              </a:rPr>
              <a:t> </a:t>
            </a:r>
            <a:r>
              <a:rPr lang="en-US" dirty="0"/>
              <a:t>It is called </a:t>
            </a:r>
            <a:r>
              <a:rPr lang="en-US" b="1" dirty="0">
                <a:solidFill>
                  <a:srgbClr val="D60093"/>
                </a:solidFill>
              </a:rPr>
              <a:t>Min-Hashing</a:t>
            </a:r>
            <a:r>
              <a:rPr lang="en-US" dirty="0">
                <a:solidFill>
                  <a:srgbClr val="D60093"/>
                </a:solidFill>
              </a:rPr>
              <a:t> </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31</a:t>
            </a:fld>
            <a:endParaRPr lang="en-US"/>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D19D2AB-ABC6-1E2D-E757-0414ACA42E87}"/>
                  </a:ext>
                </a:extLst>
              </p14:cNvPr>
              <p14:cNvContentPartPr/>
              <p14:nvPr/>
            </p14:nvContentPartPr>
            <p14:xfrm>
              <a:off x="160607" y="5127527"/>
              <a:ext cx="9101880" cy="989640"/>
            </p14:xfrm>
          </p:contentPart>
        </mc:Choice>
        <mc:Fallback>
          <p:pic>
            <p:nvPicPr>
              <p:cNvPr id="2" name="Ink 1">
                <a:extLst>
                  <a:ext uri="{FF2B5EF4-FFF2-40B4-BE49-F238E27FC236}">
                    <a16:creationId xmlns:a16="http://schemas.microsoft.com/office/drawing/2014/main" id="{ED19D2AB-ABC6-1E2D-E757-0414ACA42E87}"/>
                  </a:ext>
                </a:extLst>
              </p:cNvPr>
              <p:cNvPicPr/>
              <p:nvPr/>
            </p:nvPicPr>
            <p:blipFill>
              <a:blip r:embed="rId3"/>
              <a:stretch>
                <a:fillRect/>
              </a:stretch>
            </p:blipFill>
            <p:spPr>
              <a:xfrm>
                <a:off x="106967" y="5019527"/>
                <a:ext cx="9209520" cy="1205280"/>
              </a:xfrm>
              <a:prstGeom prst="rect">
                <a:avLst/>
              </a:prstGeom>
            </p:spPr>
          </p:pic>
        </mc:Fallback>
      </mc:AlternateContent>
    </p:spTree>
    <p:extLst>
      <p:ext uri="{BB962C8B-B14F-4D97-AF65-F5344CB8AC3E}">
        <p14:creationId xmlns:p14="http://schemas.microsoft.com/office/powerpoint/2010/main" val="40371689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pPr/>
              <a:t>32</a:t>
            </a:fld>
            <a:endParaRPr lang="en-US"/>
          </a:p>
        </p:txBody>
      </p:sp>
      <p:sp>
        <p:nvSpPr>
          <p:cNvPr id="36866" name="Rectangle 2"/>
          <p:cNvSpPr>
            <a:spLocks noGrp="1" noChangeArrowheads="1"/>
          </p:cNvSpPr>
          <p:nvPr>
            <p:ph type="title"/>
          </p:nvPr>
        </p:nvSpPr>
        <p:spPr/>
        <p:txBody>
          <a:bodyPr/>
          <a:lstStyle/>
          <a:p>
            <a:r>
              <a:rPr lang="en-US" dirty="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of the </a:t>
            </a:r>
            <a:r>
              <a:rPr lang="en-US" dirty="0" err="1"/>
              <a:t>boolean</a:t>
            </a:r>
            <a:r>
              <a:rPr lang="en-US" dirty="0"/>
              <a:t> matrix permuted under </a:t>
            </a:r>
            <a:r>
              <a:rPr lang="en-US" b="1" dirty="0">
                <a:solidFill>
                  <a:srgbClr val="FF0066"/>
                </a:solidFill>
              </a:rPr>
              <a:t>random permutation </a:t>
            </a:r>
            <a:r>
              <a:rPr lang="en-US" b="1" i="1" dirty="0">
                <a:sym typeface="Symbol"/>
              </a:rPr>
              <a:t></a:t>
            </a:r>
            <a:endParaRPr lang="en-US" b="1" i="1" dirty="0"/>
          </a:p>
          <a:p>
            <a:pPr lvl="8"/>
            <a:endParaRPr lang="en-US" dirty="0"/>
          </a:p>
          <a:p>
            <a:r>
              <a:rPr lang="en-US" dirty="0"/>
              <a:t>Define a </a:t>
            </a:r>
            <a:r>
              <a:rPr lang="en-US" b="1" dirty="0">
                <a:solidFill>
                  <a:srgbClr val="D60093"/>
                </a:solidFill>
              </a:rPr>
              <a:t>“hash” function </a:t>
            </a:r>
            <a:r>
              <a:rPr lang="en-US" b="1" i="1" dirty="0">
                <a:solidFill>
                  <a:srgbClr val="D60093"/>
                </a:solidFill>
              </a:rPr>
              <a:t>h</a:t>
            </a:r>
            <a:r>
              <a:rPr lang="en-US" b="1" i="1" baseline="-25000" dirty="0">
                <a:solidFill>
                  <a:srgbClr val="D60093"/>
                </a:solidFill>
                <a:sym typeface="Symbol"/>
              </a:rPr>
              <a:t></a:t>
            </a:r>
            <a:r>
              <a:rPr lang="en-US" b="1" i="1" dirty="0">
                <a:solidFill>
                  <a:srgbClr val="D60093"/>
                </a:solidFill>
              </a:rPr>
              <a:t>(C)</a:t>
            </a:r>
            <a:r>
              <a:rPr lang="en-US" b="1" dirty="0">
                <a:solidFill>
                  <a:srgbClr val="D60093"/>
                </a:solidFill>
              </a:rPr>
              <a:t> </a:t>
            </a:r>
            <a:r>
              <a:rPr lang="en-US" dirty="0"/>
              <a:t>= the index of the </a:t>
            </a:r>
            <a:r>
              <a:rPr lang="en-US" b="1" dirty="0"/>
              <a:t>first</a:t>
            </a:r>
            <a:r>
              <a:rPr lang="en-US" dirty="0"/>
              <a:t> (in the permuted order </a:t>
            </a:r>
            <a:r>
              <a:rPr lang="en-US" b="1" dirty="0">
                <a:sym typeface="Symbol"/>
              </a:rPr>
              <a:t></a:t>
            </a:r>
            <a:r>
              <a:rPr lang="en-US" dirty="0"/>
              <a:t>) row in which column </a:t>
            </a:r>
            <a:r>
              <a:rPr lang="en-US" b="1" i="1" dirty="0"/>
              <a:t>C</a:t>
            </a:r>
            <a:r>
              <a:rPr lang="en-US" dirty="0"/>
              <a:t> has value </a:t>
            </a:r>
            <a:r>
              <a:rPr lang="en-US" b="1" dirty="0"/>
              <a:t>1</a:t>
            </a:r>
            <a:r>
              <a:rPr lang="en-US" dirty="0"/>
              <a:t>:</a:t>
            </a:r>
          </a:p>
          <a:p>
            <a:pPr>
              <a:buNone/>
            </a:pPr>
            <a:r>
              <a:rPr lang="en-US" dirty="0"/>
              <a:t>	</a:t>
            </a:r>
            <a:r>
              <a:rPr lang="en-US" b="1" dirty="0"/>
              <a:t>		</a:t>
            </a:r>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b="1" i="1" dirty="0">
              <a:latin typeface="Arial" pitchFamily="34" charset="0"/>
              <a:cs typeface="Arial" pitchFamily="34" charset="0"/>
            </a:endParaRPr>
          </a:p>
          <a:p>
            <a:pPr lvl="8"/>
            <a:endParaRPr lang="en-US" dirty="0"/>
          </a:p>
          <a:p>
            <a:r>
              <a:rPr lang="en-US" dirty="0">
                <a:solidFill>
                  <a:srgbClr val="008000"/>
                </a:solidFill>
              </a:rPr>
              <a:t>Use several (e.g., 100) independent hash functions (that is, permutations) to create a signature of a column</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104623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33</a:t>
            </a:fld>
            <a:endParaRPr lang="en-US"/>
          </a:p>
        </p:txBody>
      </p:sp>
      <p:sp>
        <p:nvSpPr>
          <p:cNvPr id="37890" name="Rectangle 2"/>
          <p:cNvSpPr>
            <a:spLocks noGrp="1" noChangeArrowheads="1"/>
          </p:cNvSpPr>
          <p:nvPr>
            <p:ph type="title"/>
          </p:nvPr>
        </p:nvSpPr>
        <p:spPr/>
        <p:txBody>
          <a:bodyPr/>
          <a:lstStyle/>
          <a:p>
            <a:r>
              <a:rPr lang="en-US" dirty="0"/>
              <a:t>Min-Hashing Example</a:t>
            </a:r>
          </a:p>
        </p:txBody>
      </p:sp>
      <p:graphicFrame>
        <p:nvGraphicFramePr>
          <p:cNvPr id="37934" name="Group 46"/>
          <p:cNvGraphicFramePr>
            <a:graphicFrameLocks noGrp="1"/>
          </p:cNvGraphicFramePr>
          <p:nvPr>
            <p:extLst>
              <p:ext uri="{D42A27DB-BD31-4B8C-83A1-F6EECF244321}">
                <p14:modId xmlns:p14="http://schemas.microsoft.com/office/powerpoint/2010/main" val="1061925717"/>
              </p:ext>
            </p:extLst>
          </p:nvPr>
        </p:nvGraphicFramePr>
        <p:xfrm>
          <a:off x="1371600" y="2586037"/>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grpSp>
        <p:nvGrpSpPr>
          <p:cNvPr id="3" name="Group 66"/>
          <p:cNvGrpSpPr>
            <a:grpSpLocks/>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headEnd/>
              <a:tailEnd/>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headEnd/>
              <a:tailEnd/>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headEnd/>
              <a:tailEnd/>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headEnd/>
              <a:tailEnd/>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headEnd/>
              <a:tailEnd/>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headEnd/>
              <a:tailEnd/>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4" name="Group 80"/>
          <p:cNvGrpSpPr>
            <a:grpSpLocks/>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headEnd/>
              <a:tailEnd/>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headEnd/>
              <a:tailEnd/>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headEnd/>
              <a:tailEnd/>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headEnd/>
              <a:tailEnd/>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headEnd/>
              <a:tailEnd/>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headEnd/>
              <a:tailEnd/>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headEnd/>
              <a:tailEnd/>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headEnd/>
              <a:tailEnd/>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headEnd/>
              <a:tailEnd/>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headEnd/>
              <a:tailEnd/>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headEnd/>
              <a:tailEnd/>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headEnd/>
              <a:tailEnd/>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92" name="Line 104"/>
            <p:cNvSpPr>
              <a:spLocks noChangeShapeType="1"/>
            </p:cNvSpPr>
            <p:nvPr/>
          </p:nvSpPr>
          <p:spPr bwMode="auto">
            <a:xfrm>
              <a:off x="3792" y="2016"/>
              <a:ext cx="1440" cy="0"/>
            </a:xfrm>
            <a:prstGeom prst="line">
              <a:avLst/>
            </a:prstGeom>
            <a:noFill/>
            <a:ln w="28575" cap="sq">
              <a:solidFill>
                <a:schemeClr val="tx1"/>
              </a:solidFill>
              <a:miter lim="800000"/>
              <a:headEnd/>
              <a:tailEnd/>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headEnd/>
              <a:tailEnd/>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headEnd/>
              <a:tailEnd/>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headEnd/>
              <a:tailEnd/>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headEnd/>
              <a:tailEnd/>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headEnd/>
              <a:tailEnd/>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grpSp>
      <p:grpSp>
        <p:nvGrpSpPr>
          <p:cNvPr id="26" name="Group 25"/>
          <p:cNvGrpSpPr/>
          <p:nvPr/>
        </p:nvGrpSpPr>
        <p:grpSpPr>
          <a:xfrm>
            <a:off x="6019800" y="3957637"/>
            <a:ext cx="2286000" cy="584200"/>
            <a:chOff x="6019800" y="3957637"/>
            <a:chExt cx="2286000" cy="584200"/>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3" name="Line 135"/>
            <p:cNvSpPr>
              <a:spLocks noChangeShapeType="1"/>
            </p:cNvSpPr>
            <p:nvPr/>
          </p:nvSpPr>
          <p:spPr bwMode="auto">
            <a:xfrm>
              <a:off x="6019800" y="3957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sp>
        <p:nvSpPr>
          <p:cNvPr id="126" name="Footer Placeholder 125"/>
          <p:cNvSpPr>
            <a:spLocks noGrp="1"/>
          </p:cNvSpPr>
          <p:nvPr>
            <p:ph type="ftr" sz="quarter" idx="11"/>
          </p:nvPr>
        </p:nvSpPr>
        <p:spPr/>
        <p:txBody>
          <a:bodyPr/>
          <a:lstStyle/>
          <a:p>
            <a:r>
              <a:rPr lang="en-US"/>
              <a:t>J. Leskovec, A. Rajaraman, J. Ullman: Mining of Massive Datasets, http://www.mmds.org</a:t>
            </a:r>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2925710" cy="584775"/>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2</a:t>
              </a:r>
              <a:r>
                <a:rPr lang="en-US" sz="1600" baseline="30000" dirty="0">
                  <a:solidFill>
                    <a:srgbClr val="0000FF"/>
                  </a:solidFill>
                  <a:latin typeface="Arial" pitchFamily="34" charset="0"/>
                  <a:cs typeface="Arial" pitchFamily="34" charset="0"/>
                </a:rPr>
                <a:t>nd</a:t>
              </a:r>
              <a:r>
                <a:rPr lang="en-US" sz="1600" dirty="0">
                  <a:solidFill>
                    <a:srgbClr val="0000FF"/>
                  </a:solidFill>
                  <a:latin typeface="Arial" pitchFamily="34" charset="0"/>
                  <a:cs typeface="Arial" pitchFamily="34" charset="0"/>
                </a:rPr>
                <a:t> element of the permutation is the first to map to a 1</a:t>
              </a: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010399" cy="2608263"/>
            <a:chOff x="1219201" y="3030537"/>
            <a:chExt cx="7010399" cy="2608263"/>
          </a:xfrm>
        </p:grpSpPr>
        <p:sp>
          <p:nvSpPr>
            <p:cNvPr id="134" name="TextBox 133"/>
            <p:cNvSpPr txBox="1"/>
            <p:nvPr/>
          </p:nvSpPr>
          <p:spPr>
            <a:xfrm>
              <a:off x="5273723" y="5054025"/>
              <a:ext cx="2955877" cy="584775"/>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4</a:t>
              </a:r>
              <a:r>
                <a:rPr lang="en-US" sz="1600" baseline="30000" dirty="0">
                  <a:solidFill>
                    <a:srgbClr val="0000FF"/>
                  </a:solidFill>
                  <a:latin typeface="Arial" pitchFamily="34" charset="0"/>
                  <a:cs typeface="Arial" pitchFamily="34" charset="0"/>
                </a:rPr>
                <a:t>th</a:t>
              </a:r>
              <a:r>
                <a:rPr lang="en-US" sz="1600" dirty="0">
                  <a:solidFill>
                    <a:srgbClr val="0000FF"/>
                  </a:solidFill>
                  <a:latin typeface="Arial" pitchFamily="34" charset="0"/>
                  <a:cs typeface="Arial" pitchFamily="34" charset="0"/>
                </a:rPr>
                <a:t> element of the permutation is the first to map to a 1</a:t>
              </a:r>
            </a:p>
          </p:txBody>
        </p:sp>
        <p:cxnSp>
          <p:nvCxnSpPr>
            <p:cNvPr id="135" name="Straight Arrow Connector 134"/>
            <p:cNvCxnSpPr>
              <a:stCxn id="134" idx="1"/>
            </p:cNvCxnSpPr>
            <p:nvPr/>
          </p:nvCxnSpPr>
          <p:spPr>
            <a:xfrm flipH="1" flipV="1">
              <a:off x="1219201" y="3124201"/>
              <a:ext cx="4054522" cy="2222212"/>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751662" y="3810001"/>
              <a:ext cx="5635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a:grpSpLocks/>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4" name="Rectangle 6"/>
            <p:cNvSpPr>
              <a:spLocks noChangeArrowheads="1"/>
            </p:cNvSpPr>
            <p:nvPr/>
          </p:nvSpPr>
          <p:spPr bwMode="auto">
            <a:xfrm>
              <a:off x="2088"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895" name="Rectangle 7"/>
            <p:cNvSpPr>
              <a:spLocks noChangeArrowheads="1"/>
            </p:cNvSpPr>
            <p:nvPr/>
          </p:nvSpPr>
          <p:spPr bwMode="auto">
            <a:xfrm>
              <a:off x="1692"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6" name="Rectangle 8"/>
            <p:cNvSpPr>
              <a:spLocks noChangeArrowheads="1"/>
            </p:cNvSpPr>
            <p:nvPr/>
          </p:nvSpPr>
          <p:spPr bwMode="auto">
            <a:xfrm>
              <a:off x="1296"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7" name="Rectangle 9"/>
            <p:cNvSpPr>
              <a:spLocks noChangeArrowheads="1"/>
            </p:cNvSpPr>
            <p:nvPr/>
          </p:nvSpPr>
          <p:spPr bwMode="auto">
            <a:xfrm>
              <a:off x="2484"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898" name="Rectangle 10"/>
            <p:cNvSpPr>
              <a:spLocks noChangeArrowheads="1"/>
            </p:cNvSpPr>
            <p:nvPr/>
          </p:nvSpPr>
          <p:spPr bwMode="auto">
            <a:xfrm>
              <a:off x="2088"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9" name="Rectangle 11"/>
            <p:cNvSpPr>
              <a:spLocks noChangeArrowheads="1"/>
            </p:cNvSpPr>
            <p:nvPr/>
          </p:nvSpPr>
          <p:spPr bwMode="auto">
            <a:xfrm>
              <a:off x="1692"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0" name="Rectangle 12"/>
            <p:cNvSpPr>
              <a:spLocks noChangeArrowheads="1"/>
            </p:cNvSpPr>
            <p:nvPr/>
          </p:nvSpPr>
          <p:spPr bwMode="auto">
            <a:xfrm>
              <a:off x="1296"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1" name="Rectangle 13"/>
            <p:cNvSpPr>
              <a:spLocks noChangeArrowheads="1"/>
            </p:cNvSpPr>
            <p:nvPr/>
          </p:nvSpPr>
          <p:spPr bwMode="auto">
            <a:xfrm>
              <a:off x="2484"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2" name="Rectangle 14"/>
            <p:cNvSpPr>
              <a:spLocks noChangeArrowheads="1"/>
            </p:cNvSpPr>
            <p:nvPr/>
          </p:nvSpPr>
          <p:spPr bwMode="auto">
            <a:xfrm>
              <a:off x="2088"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3" name="Rectangle 15"/>
            <p:cNvSpPr>
              <a:spLocks noChangeArrowheads="1"/>
            </p:cNvSpPr>
            <p:nvPr/>
          </p:nvSpPr>
          <p:spPr bwMode="auto">
            <a:xfrm>
              <a:off x="1692"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4" name="Rectangle 16"/>
            <p:cNvSpPr>
              <a:spLocks noChangeArrowheads="1"/>
            </p:cNvSpPr>
            <p:nvPr/>
          </p:nvSpPr>
          <p:spPr bwMode="auto">
            <a:xfrm>
              <a:off x="1296"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5" name="Rectangle 17"/>
            <p:cNvSpPr>
              <a:spLocks noChangeArrowheads="1"/>
            </p:cNvSpPr>
            <p:nvPr/>
          </p:nvSpPr>
          <p:spPr bwMode="auto">
            <a:xfrm>
              <a:off x="2484"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6" name="Rectangle 18"/>
            <p:cNvSpPr>
              <a:spLocks noChangeArrowheads="1"/>
            </p:cNvSpPr>
            <p:nvPr/>
          </p:nvSpPr>
          <p:spPr bwMode="auto">
            <a:xfrm>
              <a:off x="2088"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7" name="Rectangle 19"/>
            <p:cNvSpPr>
              <a:spLocks noChangeArrowheads="1"/>
            </p:cNvSpPr>
            <p:nvPr/>
          </p:nvSpPr>
          <p:spPr bwMode="auto">
            <a:xfrm>
              <a:off x="1692"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8" name="Rectangle 20"/>
            <p:cNvSpPr>
              <a:spLocks noChangeArrowheads="1"/>
            </p:cNvSpPr>
            <p:nvPr/>
          </p:nvSpPr>
          <p:spPr bwMode="auto">
            <a:xfrm>
              <a:off x="1296"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9" name="Rectangle 21"/>
            <p:cNvSpPr>
              <a:spLocks noChangeArrowheads="1"/>
            </p:cNvSpPr>
            <p:nvPr/>
          </p:nvSpPr>
          <p:spPr bwMode="auto">
            <a:xfrm>
              <a:off x="2484"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0" name="Rectangle 22"/>
            <p:cNvSpPr>
              <a:spLocks noChangeArrowheads="1"/>
            </p:cNvSpPr>
            <p:nvPr/>
          </p:nvSpPr>
          <p:spPr bwMode="auto">
            <a:xfrm>
              <a:off x="2088"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1" name="Rectangle 23"/>
            <p:cNvSpPr>
              <a:spLocks noChangeArrowheads="1"/>
            </p:cNvSpPr>
            <p:nvPr/>
          </p:nvSpPr>
          <p:spPr bwMode="auto">
            <a:xfrm>
              <a:off x="1692"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2" name="Rectangle 24"/>
            <p:cNvSpPr>
              <a:spLocks noChangeArrowheads="1"/>
            </p:cNvSpPr>
            <p:nvPr/>
          </p:nvSpPr>
          <p:spPr bwMode="auto">
            <a:xfrm>
              <a:off x="1296"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3" name="Rectangle 25"/>
            <p:cNvSpPr>
              <a:spLocks noChangeArrowheads="1"/>
            </p:cNvSpPr>
            <p:nvPr/>
          </p:nvSpPr>
          <p:spPr bwMode="auto">
            <a:xfrm>
              <a:off x="2484"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4" name="Rectangle 26"/>
            <p:cNvSpPr>
              <a:spLocks noChangeArrowheads="1"/>
            </p:cNvSpPr>
            <p:nvPr/>
          </p:nvSpPr>
          <p:spPr bwMode="auto">
            <a:xfrm>
              <a:off x="2088"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5" name="Rectangle 27"/>
            <p:cNvSpPr>
              <a:spLocks noChangeArrowheads="1"/>
            </p:cNvSpPr>
            <p:nvPr/>
          </p:nvSpPr>
          <p:spPr bwMode="auto">
            <a:xfrm>
              <a:off x="1692"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6" name="Rectangle 28"/>
            <p:cNvSpPr>
              <a:spLocks noChangeArrowheads="1"/>
            </p:cNvSpPr>
            <p:nvPr/>
          </p:nvSpPr>
          <p:spPr bwMode="auto">
            <a:xfrm>
              <a:off x="1296"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7" name="Rectangle 29"/>
            <p:cNvSpPr>
              <a:spLocks noChangeArrowheads="1"/>
            </p:cNvSpPr>
            <p:nvPr/>
          </p:nvSpPr>
          <p:spPr bwMode="auto">
            <a:xfrm>
              <a:off x="2484"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18" name="Rectangle 30"/>
            <p:cNvSpPr>
              <a:spLocks noChangeArrowheads="1"/>
            </p:cNvSpPr>
            <p:nvPr/>
          </p:nvSpPr>
          <p:spPr bwMode="auto">
            <a:xfrm>
              <a:off x="2088"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19" name="Rectangle 31"/>
            <p:cNvSpPr>
              <a:spLocks noChangeArrowheads="1"/>
            </p:cNvSpPr>
            <p:nvPr/>
          </p:nvSpPr>
          <p:spPr bwMode="auto">
            <a:xfrm>
              <a:off x="1692"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20" name="Rectangle 32"/>
            <p:cNvSpPr>
              <a:spLocks noChangeArrowheads="1"/>
            </p:cNvSpPr>
            <p:nvPr/>
          </p:nvSpPr>
          <p:spPr bwMode="auto">
            <a:xfrm>
              <a:off x="1296"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headEnd/>
              <a:tailEnd/>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headEnd/>
              <a:tailEnd/>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headEnd/>
              <a:tailEnd/>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headEnd/>
              <a:tailEnd/>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headEnd/>
              <a:tailEnd/>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headEnd/>
              <a:tailEnd/>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headEnd/>
              <a:tailEnd/>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headEnd/>
              <a:tailEnd/>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headEnd/>
              <a:tailEnd/>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headEnd/>
              <a:tailEnd/>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headEnd/>
              <a:tailEnd/>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sp>
        <p:nvSpPr>
          <p:cNvPr id="27" name="TextBox 26"/>
          <p:cNvSpPr txBox="1"/>
          <p:nvPr/>
        </p:nvSpPr>
        <p:spPr>
          <a:xfrm>
            <a:off x="6131149" y="0"/>
            <a:ext cx="3012851" cy="1169551"/>
          </a:xfrm>
          <a:prstGeom prst="rect">
            <a:avLst/>
          </a:prstGeom>
          <a:solidFill>
            <a:schemeClr val="bg1"/>
          </a:solidFill>
        </p:spPr>
        <p:txBody>
          <a:bodyPr wrap="square" rtlCol="0">
            <a:spAutoFit/>
          </a:bodyPr>
          <a:lstStyle/>
          <a:p>
            <a:r>
              <a:rPr lang="en-US" sz="1400" b="1" dirty="0">
                <a:solidFill>
                  <a:srgbClr val="008000"/>
                </a:solidFill>
                <a:latin typeface="Arial" pitchFamily="34" charset="0"/>
                <a:cs typeface="Arial" pitchFamily="34" charset="0"/>
              </a:rPr>
              <a:t>Note:</a:t>
            </a:r>
            <a:r>
              <a:rPr lang="en-US" sz="1400" dirty="0">
                <a:solidFill>
                  <a:srgbClr val="008000"/>
                </a:solidFill>
                <a:latin typeface="Arial" pitchFamily="34" charset="0"/>
                <a:cs typeface="Arial" pitchFamily="34" charset="0"/>
              </a:rPr>
              <a:t> Another (equivalent) way is to </a:t>
            </a:r>
            <a:br>
              <a:rPr lang="en-US" sz="1400" dirty="0">
                <a:solidFill>
                  <a:srgbClr val="008000"/>
                </a:solidFill>
                <a:latin typeface="Arial" pitchFamily="34" charset="0"/>
                <a:cs typeface="Arial" pitchFamily="34" charset="0"/>
              </a:rPr>
            </a:br>
            <a:r>
              <a:rPr lang="en-US" sz="1400" dirty="0">
                <a:solidFill>
                  <a:srgbClr val="008000"/>
                </a:solidFill>
                <a:latin typeface="Arial" pitchFamily="34" charset="0"/>
                <a:cs typeface="Arial" pitchFamily="34" charset="0"/>
              </a:rPr>
              <a:t>store row indexes:</a:t>
            </a:r>
          </a:p>
          <a:p>
            <a:endParaRPr lang="en-US" sz="1400" dirty="0">
              <a:solidFill>
                <a:srgbClr val="008000"/>
              </a:solidFill>
              <a:latin typeface="Arial" pitchFamily="34" charset="0"/>
              <a:cs typeface="Arial" pitchFamily="34" charset="0"/>
            </a:endParaRPr>
          </a:p>
          <a:p>
            <a:endParaRPr lang="en-US" sz="1400" dirty="0">
              <a:solidFill>
                <a:srgbClr val="008000"/>
              </a:solidFill>
              <a:latin typeface="Arial" pitchFamily="34" charset="0"/>
              <a:cs typeface="Arial" pitchFamily="34" charset="0"/>
            </a:endParaRPr>
          </a:p>
          <a:p>
            <a:endParaRPr lang="en-US" sz="1400" dirty="0">
              <a:solidFill>
                <a:srgbClr val="008000"/>
              </a:solidFill>
              <a:latin typeface="Arial" pitchFamily="34" charset="0"/>
              <a:cs typeface="Arial"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4212498592"/>
              </p:ext>
            </p:extLst>
          </p:nvPr>
        </p:nvGraphicFramePr>
        <p:xfrm>
          <a:off x="7671069" y="287886"/>
          <a:ext cx="1508080" cy="822960"/>
        </p:xfrm>
        <a:graphic>
          <a:graphicData uri="http://schemas.openxmlformats.org/drawingml/2006/table">
            <a:tbl>
              <a:tblPr>
                <a:tableStyleId>{5C22544A-7EE6-4342-B048-85BDC9FD1C3A}</a:tableStyleId>
              </a:tblPr>
              <a:tblGrid>
                <a:gridCol w="377020">
                  <a:extLst>
                    <a:ext uri="{9D8B030D-6E8A-4147-A177-3AD203B41FA5}">
                      <a16:colId xmlns:a16="http://schemas.microsoft.com/office/drawing/2014/main" val="20000"/>
                    </a:ext>
                  </a:extLst>
                </a:gridCol>
                <a:gridCol w="377020">
                  <a:extLst>
                    <a:ext uri="{9D8B030D-6E8A-4147-A177-3AD203B41FA5}">
                      <a16:colId xmlns:a16="http://schemas.microsoft.com/office/drawing/2014/main" val="20001"/>
                    </a:ext>
                  </a:extLst>
                </a:gridCol>
                <a:gridCol w="377020">
                  <a:extLst>
                    <a:ext uri="{9D8B030D-6E8A-4147-A177-3AD203B41FA5}">
                      <a16:colId xmlns:a16="http://schemas.microsoft.com/office/drawing/2014/main" val="20002"/>
                    </a:ext>
                  </a:extLst>
                </a:gridCol>
                <a:gridCol w="377020">
                  <a:extLst>
                    <a:ext uri="{9D8B030D-6E8A-4147-A177-3AD203B41FA5}">
                      <a16:colId xmlns:a16="http://schemas.microsoft.com/office/drawing/2014/main" val="20003"/>
                    </a:ext>
                  </a:extLst>
                </a:gridCol>
              </a:tblGrid>
              <a:tr h="228600">
                <a:tc>
                  <a:txBody>
                    <a:bodyPr/>
                    <a:lstStyle/>
                    <a:p>
                      <a:pPr algn="ctr"/>
                      <a:r>
                        <a:rPr lang="en-US" dirty="0"/>
                        <a:t>1</a:t>
                      </a:r>
                    </a:p>
                  </a:txBody>
                  <a:tcPr marL="0" marR="0" marT="0" marB="0" anchor="ctr">
                    <a:solidFill>
                      <a:srgbClr val="680000">
                        <a:alpha val="50000"/>
                      </a:srgbClr>
                    </a:solidFill>
                  </a:tcPr>
                </a:tc>
                <a:tc>
                  <a:txBody>
                    <a:bodyPr/>
                    <a:lstStyle/>
                    <a:p>
                      <a:pPr algn="ctr"/>
                      <a:r>
                        <a:rPr lang="en-US" dirty="0"/>
                        <a:t>5</a:t>
                      </a:r>
                    </a:p>
                  </a:txBody>
                  <a:tcPr marL="0" marR="0" marT="0" marB="0" anchor="ctr">
                    <a:solidFill>
                      <a:srgbClr val="680000">
                        <a:alpha val="50000"/>
                      </a:srgbClr>
                    </a:solidFill>
                  </a:tcPr>
                </a:tc>
                <a:tc>
                  <a:txBody>
                    <a:bodyPr/>
                    <a:lstStyle/>
                    <a:p>
                      <a:pPr algn="ctr"/>
                      <a:r>
                        <a:rPr lang="en-US" dirty="0"/>
                        <a:t>1</a:t>
                      </a:r>
                    </a:p>
                  </a:txBody>
                  <a:tcPr marL="0" marR="0" marT="0" marB="0" anchor="ctr">
                    <a:solidFill>
                      <a:srgbClr val="680000">
                        <a:alpha val="50000"/>
                      </a:srgbClr>
                    </a:solidFill>
                  </a:tcPr>
                </a:tc>
                <a:tc>
                  <a:txBody>
                    <a:bodyPr/>
                    <a:lstStyle/>
                    <a:p>
                      <a:pPr algn="ctr"/>
                      <a:r>
                        <a:rPr lang="en-US" dirty="0"/>
                        <a:t>5</a:t>
                      </a:r>
                    </a:p>
                  </a:txBody>
                  <a:tcPr marL="0" marR="0" marT="0" marB="0" anchor="ctr">
                    <a:solidFill>
                      <a:srgbClr val="680000">
                        <a:alpha val="50000"/>
                      </a:srgbClr>
                    </a:solidFill>
                  </a:tcPr>
                </a:tc>
                <a:extLst>
                  <a:ext uri="{0D108BD9-81ED-4DB2-BD59-A6C34878D82A}">
                    <a16:rowId xmlns:a16="http://schemas.microsoft.com/office/drawing/2014/main" val="10000"/>
                  </a:ext>
                </a:extLst>
              </a:tr>
              <a:tr h="228600">
                <a:tc>
                  <a:txBody>
                    <a:bodyPr/>
                    <a:lstStyle/>
                    <a:p>
                      <a:pPr algn="ctr"/>
                      <a:r>
                        <a:rPr lang="en-US" dirty="0"/>
                        <a:t>2</a:t>
                      </a:r>
                    </a:p>
                  </a:txBody>
                  <a:tcPr marL="0" marR="0" marT="0" marB="0" anchor="ctr">
                    <a:solidFill>
                      <a:schemeClr val="accent1">
                        <a:alpha val="50000"/>
                      </a:schemeClr>
                    </a:solidFill>
                  </a:tcPr>
                </a:tc>
                <a:tc>
                  <a:txBody>
                    <a:bodyPr/>
                    <a:lstStyle/>
                    <a:p>
                      <a:pPr algn="ctr"/>
                      <a:r>
                        <a:rPr lang="en-US" dirty="0"/>
                        <a:t>3</a:t>
                      </a:r>
                    </a:p>
                  </a:txBody>
                  <a:tcPr marL="0" marR="0" marT="0" marB="0" anchor="ctr">
                    <a:solidFill>
                      <a:schemeClr val="accent1">
                        <a:alpha val="50000"/>
                      </a:schemeClr>
                    </a:solidFill>
                  </a:tcPr>
                </a:tc>
                <a:tc>
                  <a:txBody>
                    <a:bodyPr/>
                    <a:lstStyle/>
                    <a:p>
                      <a:pPr algn="ctr"/>
                      <a:r>
                        <a:rPr lang="en-US" dirty="0"/>
                        <a:t>1</a:t>
                      </a:r>
                    </a:p>
                  </a:txBody>
                  <a:tcPr marL="0" marR="0" marT="0" marB="0" anchor="ctr">
                    <a:solidFill>
                      <a:schemeClr val="accent1">
                        <a:alpha val="50000"/>
                      </a:schemeClr>
                    </a:solidFill>
                  </a:tcPr>
                </a:tc>
                <a:tc>
                  <a:txBody>
                    <a:bodyPr/>
                    <a:lstStyle/>
                    <a:p>
                      <a:pPr algn="ctr"/>
                      <a:r>
                        <a:rPr lang="en-US" dirty="0"/>
                        <a:t>3</a:t>
                      </a:r>
                    </a:p>
                  </a:txBody>
                  <a:tcPr marL="0" marR="0" marT="0" marB="0" anchor="ctr">
                    <a:solidFill>
                      <a:schemeClr val="accent1">
                        <a:alpha val="50000"/>
                      </a:schemeClr>
                    </a:solidFill>
                  </a:tcPr>
                </a:tc>
                <a:extLst>
                  <a:ext uri="{0D108BD9-81ED-4DB2-BD59-A6C34878D82A}">
                    <a16:rowId xmlns:a16="http://schemas.microsoft.com/office/drawing/2014/main" val="10001"/>
                  </a:ext>
                </a:extLst>
              </a:tr>
              <a:tr h="228600">
                <a:tc>
                  <a:txBody>
                    <a:bodyPr/>
                    <a:lstStyle/>
                    <a:p>
                      <a:pPr algn="ctr"/>
                      <a:r>
                        <a:rPr lang="en-US" dirty="0"/>
                        <a:t>6</a:t>
                      </a:r>
                    </a:p>
                  </a:txBody>
                  <a:tcPr marL="0" marR="0" marT="0" marB="0" anchor="ctr">
                    <a:solidFill>
                      <a:schemeClr val="accent2">
                        <a:alpha val="50000"/>
                      </a:schemeClr>
                    </a:solidFill>
                  </a:tcPr>
                </a:tc>
                <a:tc>
                  <a:txBody>
                    <a:bodyPr/>
                    <a:lstStyle/>
                    <a:p>
                      <a:pPr algn="ctr"/>
                      <a:r>
                        <a:rPr lang="en-US" dirty="0"/>
                        <a:t>4</a:t>
                      </a:r>
                    </a:p>
                  </a:txBody>
                  <a:tcPr marL="0" marR="0" marT="0" marB="0" anchor="ctr">
                    <a:solidFill>
                      <a:schemeClr val="accent2">
                        <a:alpha val="50000"/>
                      </a:schemeClr>
                    </a:solidFill>
                  </a:tcPr>
                </a:tc>
                <a:tc>
                  <a:txBody>
                    <a:bodyPr/>
                    <a:lstStyle/>
                    <a:p>
                      <a:pPr algn="ctr"/>
                      <a:r>
                        <a:rPr lang="en-US" dirty="0"/>
                        <a:t>6</a:t>
                      </a:r>
                    </a:p>
                  </a:txBody>
                  <a:tcPr marL="0" marR="0" marT="0" marB="0" anchor="ctr">
                    <a:solidFill>
                      <a:schemeClr val="accent2">
                        <a:alpha val="50000"/>
                      </a:schemeClr>
                    </a:solidFill>
                  </a:tcPr>
                </a:tc>
                <a:tc>
                  <a:txBody>
                    <a:bodyPr/>
                    <a:lstStyle/>
                    <a:p>
                      <a:pPr algn="ctr"/>
                      <a:r>
                        <a:rPr lang="en-US" dirty="0"/>
                        <a:t>4</a:t>
                      </a:r>
                    </a:p>
                  </a:txBody>
                  <a:tcPr marL="0" marR="0" marT="0" marB="0" anchor="ctr">
                    <a:solidFill>
                      <a:schemeClr val="accent2">
                        <a:alpha val="5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The Min-Hash Property</a:t>
            </a:r>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a:solidFill>
                  <a:srgbClr val="0000FF"/>
                </a:solidFill>
              </a:rPr>
              <a:t>Choose a random permutation </a:t>
            </a:r>
            <a:r>
              <a:rPr lang="en-US" b="1" dirty="0">
                <a:solidFill>
                  <a:srgbClr val="0000FF"/>
                </a:solidFill>
                <a:sym typeface="Symbol"/>
              </a:rPr>
              <a:t></a:t>
            </a:r>
            <a:endParaRPr lang="en-US" b="1" dirty="0">
              <a:solidFill>
                <a:srgbClr val="0000FF"/>
              </a:solidFill>
            </a:endParaRPr>
          </a:p>
          <a:p>
            <a:r>
              <a:rPr lang="en-US" b="1" u="sng" dirty="0"/>
              <a:t>Claim:</a:t>
            </a:r>
            <a:r>
              <a:rPr lang="en-US" b="1" dirty="0">
                <a:solidFill>
                  <a:srgbClr val="D60093"/>
                </a:solidFill>
              </a:rPr>
              <a:t> </a:t>
            </a:r>
            <a:r>
              <a:rPr lang="en-US" b="1" dirty="0" err="1">
                <a:solidFill>
                  <a:srgbClr val="D60093"/>
                </a:solidFill>
              </a:rPr>
              <a:t>Pr</a:t>
            </a:r>
            <a:r>
              <a:rPr lang="en-US" b="1" dirty="0">
                <a:solidFill>
                  <a:srgbClr val="D60093"/>
                </a:solidFill>
              </a:rPr>
              <a:t>[</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1</a:t>
            </a:r>
            <a:r>
              <a:rPr lang="en-US" b="1" dirty="0">
                <a:solidFill>
                  <a:srgbClr val="D60093"/>
                </a:solidFill>
              </a:rPr>
              <a:t>) = </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2</a:t>
            </a:r>
            <a:r>
              <a:rPr lang="en-US" b="1" dirty="0">
                <a:solidFill>
                  <a:srgbClr val="D60093"/>
                </a:solidFill>
              </a:rPr>
              <a:t>)] =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p>
          <a:p>
            <a:r>
              <a:rPr lang="en-US" b="1" dirty="0">
                <a:solidFill>
                  <a:srgbClr val="008000"/>
                </a:solidFill>
              </a:rPr>
              <a:t>Why?</a:t>
            </a:r>
          </a:p>
          <a:p>
            <a:pPr lvl="1"/>
            <a:r>
              <a:rPr lang="en-US" dirty="0"/>
              <a:t>Let </a:t>
            </a:r>
            <a:r>
              <a:rPr lang="en-US" b="1" dirty="0"/>
              <a:t>X</a:t>
            </a:r>
            <a:r>
              <a:rPr lang="en-US" dirty="0"/>
              <a:t> be a doc (set of shingles), </a:t>
            </a:r>
            <a:r>
              <a:rPr lang="en-US" b="1" i="1" dirty="0">
                <a:sym typeface="Symbol"/>
              </a:rPr>
              <a:t>y </a:t>
            </a:r>
            <a:r>
              <a:rPr lang="en-US" b="1" i="1" dirty="0"/>
              <a:t>X</a:t>
            </a:r>
            <a:r>
              <a:rPr lang="en-US" dirty="0">
                <a:sym typeface="Symbol"/>
              </a:rPr>
              <a:t> is a shingle</a:t>
            </a:r>
            <a:endParaRPr lang="en-US" dirty="0"/>
          </a:p>
          <a:p>
            <a:pPr lvl="1"/>
            <a:r>
              <a:rPr lang="en-US" b="1" dirty="0">
                <a:solidFill>
                  <a:srgbClr val="008000"/>
                </a:solidFill>
              </a:rPr>
              <a:t>Then:</a:t>
            </a:r>
            <a:r>
              <a:rPr lang="en-US" dirty="0"/>
              <a:t> </a:t>
            </a:r>
            <a:r>
              <a:rPr lang="en-US" b="1" dirty="0"/>
              <a:t>Pr[</a:t>
            </a:r>
            <a:r>
              <a:rPr lang="en-US" b="1" dirty="0">
                <a:sym typeface="Symbol"/>
              </a:rPr>
              <a:t>(y) = min((X))] = 1/|X|</a:t>
            </a:r>
          </a:p>
          <a:p>
            <a:pPr lvl="2"/>
            <a:r>
              <a:rPr lang="en-US" dirty="0">
                <a:sym typeface="Symbol"/>
              </a:rPr>
              <a:t>It is equally likely that any </a:t>
            </a:r>
            <a:r>
              <a:rPr lang="en-US" b="1" i="1" dirty="0">
                <a:sym typeface="Symbol"/>
              </a:rPr>
              <a:t>y </a:t>
            </a:r>
            <a:r>
              <a:rPr lang="en-US" b="1" i="1" dirty="0"/>
              <a:t>X</a:t>
            </a:r>
            <a:r>
              <a:rPr lang="en-US" dirty="0">
                <a:sym typeface="Symbol"/>
              </a:rPr>
              <a:t> is mapped to the </a:t>
            </a:r>
            <a:r>
              <a:rPr lang="en-US" b="1" i="1" dirty="0">
                <a:sym typeface="Symbol"/>
              </a:rPr>
              <a:t>min</a:t>
            </a:r>
            <a:r>
              <a:rPr lang="en-US" dirty="0">
                <a:sym typeface="Symbol"/>
              </a:rPr>
              <a:t> element</a:t>
            </a:r>
          </a:p>
          <a:p>
            <a:pPr lvl="1"/>
            <a:r>
              <a:rPr lang="en-US" dirty="0">
                <a:sym typeface="Symbol"/>
              </a:rPr>
              <a:t>Let </a:t>
            </a:r>
            <a:r>
              <a:rPr lang="en-US" b="1" i="1" dirty="0">
                <a:sym typeface="Symbol"/>
              </a:rPr>
              <a:t>y</a:t>
            </a:r>
            <a:r>
              <a:rPr lang="en-US" dirty="0">
                <a:sym typeface="Symbol"/>
              </a:rPr>
              <a:t> be </a:t>
            </a:r>
            <a:r>
              <a:rPr lang="en-US" dirty="0" err="1">
                <a:sym typeface="Symbol"/>
              </a:rPr>
              <a:t>s.t.</a:t>
            </a:r>
            <a:r>
              <a:rPr lang="en-US" dirty="0">
                <a:sym typeface="Symbol"/>
              </a:rPr>
              <a:t> (y) = min((C</a:t>
            </a:r>
            <a:r>
              <a:rPr lang="en-US" baseline="-25000" dirty="0">
                <a:sym typeface="Symbol"/>
              </a:rPr>
              <a:t>1</a:t>
            </a:r>
            <a:r>
              <a:rPr lang="en-US" dirty="0">
                <a:sym typeface="Symbol"/>
              </a:rPr>
              <a:t>C</a:t>
            </a:r>
            <a:r>
              <a:rPr lang="en-US" baseline="-25000" dirty="0">
                <a:sym typeface="Symbol"/>
              </a:rPr>
              <a:t>2</a:t>
            </a:r>
            <a:r>
              <a:rPr lang="en-US" dirty="0">
                <a:sym typeface="Symbol"/>
              </a:rPr>
              <a:t>))</a:t>
            </a:r>
          </a:p>
          <a:p>
            <a:pPr lvl="1"/>
            <a:r>
              <a:rPr lang="en-US" b="1" dirty="0">
                <a:solidFill>
                  <a:srgbClr val="008000"/>
                </a:solidFill>
                <a:sym typeface="Symbol"/>
              </a:rPr>
              <a:t>Then either:</a:t>
            </a:r>
            <a:r>
              <a:rPr lang="en-US" dirty="0">
                <a:sym typeface="Symbol"/>
              </a:rPr>
              <a:t>	 (y) = min((C</a:t>
            </a:r>
            <a:r>
              <a:rPr lang="en-US" baseline="-25000" dirty="0">
                <a:sym typeface="Symbol"/>
              </a:rPr>
              <a:t>1</a:t>
            </a:r>
            <a:r>
              <a:rPr lang="en-US" dirty="0">
                <a:sym typeface="Symbol"/>
              </a:rPr>
              <a:t>))  if y  C</a:t>
            </a:r>
            <a:r>
              <a:rPr lang="en-US" baseline="-25000" dirty="0">
                <a:sym typeface="Symbol"/>
              </a:rPr>
              <a:t>1 </a:t>
            </a:r>
            <a:r>
              <a:rPr lang="en-US" dirty="0">
                <a:sym typeface="Symbol"/>
              </a:rPr>
              <a:t>, </a:t>
            </a:r>
            <a:r>
              <a:rPr lang="en-US" b="1" dirty="0">
                <a:sym typeface="Symbol"/>
              </a:rPr>
              <a:t>or</a:t>
            </a:r>
            <a:endParaRPr lang="en-US" b="1" baseline="-25000" dirty="0">
              <a:sym typeface="Symbol"/>
            </a:endParaRPr>
          </a:p>
          <a:p>
            <a:pPr lvl="1">
              <a:buNone/>
            </a:pPr>
            <a:r>
              <a:rPr lang="en-US" dirty="0">
                <a:sym typeface="Symbol"/>
              </a:rPr>
              <a:t>				 (y) = min((C</a:t>
            </a:r>
            <a:r>
              <a:rPr lang="en-US" baseline="-25000" dirty="0">
                <a:sym typeface="Symbol"/>
              </a:rPr>
              <a:t>2</a:t>
            </a:r>
            <a:r>
              <a:rPr lang="en-US" dirty="0">
                <a:sym typeface="Symbol"/>
              </a:rPr>
              <a:t>))  if y  C</a:t>
            </a:r>
            <a:r>
              <a:rPr lang="en-US" baseline="-25000" dirty="0">
                <a:sym typeface="Symbol"/>
              </a:rPr>
              <a:t>2</a:t>
            </a:r>
            <a:endParaRPr lang="en-US" baseline="-25000" dirty="0"/>
          </a:p>
          <a:p>
            <a:pPr lvl="1"/>
            <a:r>
              <a:rPr lang="en-US" dirty="0">
                <a:sym typeface="Symbol"/>
              </a:rPr>
              <a:t>So the prob. that </a:t>
            </a:r>
            <a:r>
              <a:rPr lang="en-US" b="1" dirty="0">
                <a:sym typeface="Symbol"/>
              </a:rPr>
              <a:t>both</a:t>
            </a:r>
            <a:r>
              <a:rPr lang="en-US" dirty="0">
                <a:sym typeface="Symbol"/>
              </a:rPr>
              <a:t> are true is the prob. </a:t>
            </a:r>
            <a:r>
              <a:rPr lang="en-US" b="1" i="1" dirty="0">
                <a:sym typeface="Symbol"/>
              </a:rPr>
              <a:t>y</a:t>
            </a:r>
            <a:r>
              <a:rPr lang="en-US" dirty="0">
                <a:sym typeface="Symbol"/>
              </a:rPr>
              <a:t>  C</a:t>
            </a:r>
            <a:r>
              <a:rPr lang="en-US" baseline="-25000" dirty="0">
                <a:sym typeface="Symbol"/>
              </a:rPr>
              <a:t>1</a:t>
            </a:r>
            <a:r>
              <a:rPr lang="en-US" dirty="0">
                <a:sym typeface="Symbol"/>
              </a:rPr>
              <a:t>  C</a:t>
            </a:r>
            <a:r>
              <a:rPr lang="en-US" baseline="-25000" dirty="0">
                <a:sym typeface="Symbol"/>
              </a:rPr>
              <a:t>2</a:t>
            </a:r>
          </a:p>
          <a:p>
            <a:pPr lvl="1"/>
            <a:r>
              <a:rPr lang="en-US" b="1" dirty="0">
                <a:sym typeface="Symbol"/>
              </a:rPr>
              <a:t>Pr[min((C</a:t>
            </a:r>
            <a:r>
              <a:rPr lang="en-US" b="1" baseline="-25000" dirty="0">
                <a:sym typeface="Symbol"/>
              </a:rPr>
              <a:t>1</a:t>
            </a:r>
            <a:r>
              <a:rPr lang="en-US" b="1" dirty="0">
                <a:sym typeface="Symbol"/>
              </a:rPr>
              <a:t>))=min((C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a:t>
            </a:r>
            <a:r>
              <a:rPr lang="en-US" b="1" dirty="0">
                <a:solidFill>
                  <a:srgbClr val="D60093"/>
                </a:solidFill>
              </a:rPr>
              <a:t>=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endParaRPr lang="en-US" b="1" dirty="0">
              <a:solidFill>
                <a:srgbClr val="D60093"/>
              </a:solidFill>
              <a:sym typeface="Symbol"/>
            </a:endParaRP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350425B-F91B-48E7-9780-4C8238461F4D}" type="slidenum">
              <a:rPr lang="en-US"/>
              <a:pPr/>
              <a:t>34</a:t>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1" name="Rectangle 10"/>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2" name="Rectangle 11"/>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3" name="Rectangle 12"/>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5" name="Rectangle 14"/>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6" name="Rectangle 15"/>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7" name="Rectangle 16"/>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8" name="Rectangle 17"/>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9" name="Rectangle 18"/>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0" name="Rectangle 19"/>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1" name="Rectangle 20"/>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One of the two</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cols had to have</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1 at position </a:t>
            </a:r>
            <a:r>
              <a:rPr lang="en-US" sz="1600" b="1" i="1" dirty="0">
                <a:solidFill>
                  <a:srgbClr val="008000"/>
                </a:solidFill>
                <a:latin typeface="Arial" pitchFamily="34" charset="0"/>
                <a:cs typeface="Arial" pitchFamily="34" charset="0"/>
              </a:rPr>
              <a:t>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2377207-69CE-C92B-C63C-5C2FFCDE7A03}"/>
                  </a:ext>
                </a:extLst>
              </p14:cNvPr>
              <p14:cNvContentPartPr/>
              <p14:nvPr/>
            </p14:nvContentPartPr>
            <p14:xfrm>
              <a:off x="-2041513" y="2136647"/>
              <a:ext cx="810720" cy="4266000"/>
            </p14:xfrm>
          </p:contentPart>
        </mc:Choice>
        <mc:Fallback>
          <p:pic>
            <p:nvPicPr>
              <p:cNvPr id="3" name="Ink 2">
                <a:extLst>
                  <a:ext uri="{FF2B5EF4-FFF2-40B4-BE49-F238E27FC236}">
                    <a16:creationId xmlns:a16="http://schemas.microsoft.com/office/drawing/2014/main" id="{E2377207-69CE-C92B-C63C-5C2FFCDE7A03}"/>
                  </a:ext>
                </a:extLst>
              </p:cNvPr>
              <p:cNvPicPr/>
              <p:nvPr/>
            </p:nvPicPr>
            <p:blipFill>
              <a:blip r:embed="rId4"/>
              <a:stretch>
                <a:fillRect/>
              </a:stretch>
            </p:blipFill>
            <p:spPr>
              <a:xfrm>
                <a:off x="-2095153" y="2029007"/>
                <a:ext cx="918360" cy="4481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7777FDB5-A118-50D4-8BF9-61B6A77CF96F}"/>
                  </a:ext>
                </a:extLst>
              </p14:cNvPr>
              <p14:cNvContentPartPr/>
              <p14:nvPr/>
            </p14:nvContentPartPr>
            <p14:xfrm>
              <a:off x="-1824433" y="6360167"/>
              <a:ext cx="1665360" cy="946080"/>
            </p14:xfrm>
          </p:contentPart>
        </mc:Choice>
        <mc:Fallback>
          <p:pic>
            <p:nvPicPr>
              <p:cNvPr id="5" name="Ink 4">
                <a:extLst>
                  <a:ext uri="{FF2B5EF4-FFF2-40B4-BE49-F238E27FC236}">
                    <a16:creationId xmlns:a16="http://schemas.microsoft.com/office/drawing/2014/main" id="{7777FDB5-A118-50D4-8BF9-61B6A77CF96F}"/>
                  </a:ext>
                </a:extLst>
              </p:cNvPr>
              <p:cNvPicPr/>
              <p:nvPr/>
            </p:nvPicPr>
            <p:blipFill>
              <a:blip r:embed="rId6"/>
              <a:stretch>
                <a:fillRect/>
              </a:stretch>
            </p:blipFill>
            <p:spPr>
              <a:xfrm>
                <a:off x="-1878433" y="6252167"/>
                <a:ext cx="1773000" cy="1161720"/>
              </a:xfrm>
              <a:prstGeom prst="rect">
                <a:avLst/>
              </a:prstGeom>
            </p:spPr>
          </p:pic>
        </mc:Fallback>
      </mc:AlternateContent>
    </p:spTree>
    <p:extLst>
      <p:ext uri="{BB962C8B-B14F-4D97-AF65-F5344CB8AC3E}">
        <p14:creationId xmlns:p14="http://schemas.microsoft.com/office/powerpoint/2010/main" val="3493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Four Types of Rows</a:t>
            </a:r>
          </a:p>
        </p:txBody>
      </p:sp>
      <p:sp>
        <p:nvSpPr>
          <p:cNvPr id="35843" name="Rectangle 3"/>
          <p:cNvSpPr>
            <a:spLocks noGrp="1" noChangeArrowheads="1"/>
          </p:cNvSpPr>
          <p:nvPr>
            <p:ph idx="1"/>
          </p:nvPr>
        </p:nvSpPr>
        <p:spPr>
          <a:xfrm>
            <a:off x="457200" y="1371600"/>
            <a:ext cx="8229600" cy="5334000"/>
          </a:xfrm>
        </p:spPr>
        <p:txBody>
          <a:bodyPr>
            <a:normAutofit fontScale="92500"/>
          </a:bodyPr>
          <a:lstStyle/>
          <a:p>
            <a:pPr>
              <a:lnSpc>
                <a:spcPct val="90000"/>
              </a:lnSpc>
            </a:pPr>
            <a:r>
              <a:rPr lang="en-US" b="1" dirty="0">
                <a:solidFill>
                  <a:srgbClr val="D60093"/>
                </a:solidFill>
              </a:rPr>
              <a:t>Given cols 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rows may be classified as:</a:t>
            </a: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p>
          <a:p>
            <a:pPr lvl="1">
              <a:lnSpc>
                <a:spcPct val="90000"/>
              </a:lnSpc>
              <a:buFont typeface="Monotype Sorts" pitchFamily="2" charset="2"/>
              <a:buNone/>
            </a:pPr>
            <a:r>
              <a:rPr lang="en-US" dirty="0"/>
              <a:t>			A	1	1</a:t>
            </a:r>
          </a:p>
          <a:p>
            <a:pPr lvl="1">
              <a:lnSpc>
                <a:spcPct val="90000"/>
              </a:lnSpc>
              <a:buFont typeface="Monotype Sorts" pitchFamily="2" charset="2"/>
              <a:buNone/>
            </a:pPr>
            <a:r>
              <a:rPr lang="en-US" dirty="0"/>
              <a:t>			B	1	0</a:t>
            </a:r>
          </a:p>
          <a:p>
            <a:pPr lvl="1">
              <a:lnSpc>
                <a:spcPct val="90000"/>
              </a:lnSpc>
              <a:buFont typeface="Monotype Sorts" pitchFamily="2" charset="2"/>
              <a:buNone/>
            </a:pPr>
            <a:r>
              <a:rPr lang="en-US" dirty="0"/>
              <a:t>			C	0	1</a:t>
            </a:r>
          </a:p>
          <a:p>
            <a:pPr lvl="1">
              <a:lnSpc>
                <a:spcPct val="90000"/>
              </a:lnSpc>
              <a:buFont typeface="Monotype Sorts" pitchFamily="2" charset="2"/>
              <a:buNone/>
            </a:pPr>
            <a:r>
              <a:rPr lang="en-US" dirty="0"/>
              <a:t>			D	0	0</a:t>
            </a:r>
          </a:p>
          <a:p>
            <a:pPr lvl="1">
              <a:lnSpc>
                <a:spcPct val="90000"/>
              </a:lnSpc>
            </a:pPr>
            <a:r>
              <a:rPr lang="en-US" b="1" dirty="0"/>
              <a:t>a</a:t>
            </a:r>
            <a:r>
              <a:rPr lang="en-US" dirty="0"/>
              <a:t> = # rows of type A, etc.</a:t>
            </a:r>
          </a:p>
          <a:p>
            <a:pPr>
              <a:lnSpc>
                <a:spcPct val="90000"/>
              </a:lnSpc>
            </a:pPr>
            <a:r>
              <a:rPr lang="en-US" b="1" dirty="0"/>
              <a:t>Note:</a:t>
            </a:r>
            <a:r>
              <a:rPr lang="en-US" dirty="0"/>
              <a:t> </a:t>
            </a:r>
            <a:r>
              <a:rPr lang="en-US" b="1" dirty="0" err="1">
                <a:solidFill>
                  <a:srgbClr val="008000"/>
                </a:solidFill>
              </a:rPr>
              <a:t>sim</a:t>
            </a:r>
            <a:r>
              <a:rPr lang="en-US" b="1" dirty="0">
                <a:solidFill>
                  <a:srgbClr val="008000"/>
                </a:solidFill>
              </a:rPr>
              <a:t>(C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a/(a +b +c)</a:t>
            </a:r>
          </a:p>
          <a:p>
            <a:pPr>
              <a:lnSpc>
                <a:spcPct val="90000"/>
              </a:lnSpc>
            </a:pPr>
            <a:r>
              <a:rPr lang="en-US" b="1" dirty="0"/>
              <a:t>Then:</a:t>
            </a:r>
            <a:r>
              <a:rPr lang="en-US" b="1" dirty="0">
                <a:solidFill>
                  <a:schemeClr val="accent3"/>
                </a:solidFill>
              </a:rPr>
              <a:t> </a:t>
            </a:r>
            <a:r>
              <a:rPr lang="en-US" b="1" dirty="0" err="1">
                <a:solidFill>
                  <a:srgbClr val="0000FF"/>
                </a:solidFill>
              </a:rPr>
              <a:t>Pr</a:t>
            </a:r>
            <a:r>
              <a:rPr lang="en-US" dirty="0">
                <a:solidFill>
                  <a:srgbClr val="0000FF"/>
                </a:solidFill>
              </a:rPr>
              <a:t>[</a:t>
            </a:r>
            <a:r>
              <a:rPr lang="en-US" i="1" dirty="0">
                <a:solidFill>
                  <a:srgbClr val="0000FF"/>
                </a:solidFill>
              </a:rPr>
              <a:t>h</a:t>
            </a:r>
            <a:r>
              <a:rPr lang="en-US" dirty="0">
                <a:solidFill>
                  <a:srgbClr val="0000FF"/>
                </a:solidFill>
              </a:rPr>
              <a:t>(C</a:t>
            </a:r>
            <a:r>
              <a:rPr lang="en-US" baseline="-25000" dirty="0">
                <a:solidFill>
                  <a:srgbClr val="0000FF"/>
                </a:solidFill>
              </a:rPr>
              <a:t>1</a:t>
            </a:r>
            <a:r>
              <a:rPr lang="en-US" dirty="0">
                <a:solidFill>
                  <a:srgbClr val="0000FF"/>
                </a:solidFill>
              </a:rPr>
              <a:t>) = </a:t>
            </a:r>
            <a:r>
              <a:rPr lang="en-US" i="1" dirty="0">
                <a:solidFill>
                  <a:srgbClr val="0000FF"/>
                </a:solidFill>
              </a:rPr>
              <a:t>h</a:t>
            </a:r>
            <a:r>
              <a:rPr lang="en-US" dirty="0">
                <a:solidFill>
                  <a:srgbClr val="0000FF"/>
                </a:solidFill>
              </a:rPr>
              <a:t>(C</a:t>
            </a:r>
            <a:r>
              <a:rPr lang="en-US" baseline="-25000" dirty="0">
                <a:solidFill>
                  <a:srgbClr val="0000FF"/>
                </a:solidFill>
              </a:rPr>
              <a:t>2</a:t>
            </a:r>
            <a:r>
              <a:rPr lang="en-US" dirty="0">
                <a:solidFill>
                  <a:srgbClr val="0000FF"/>
                </a:solidFill>
              </a:rPr>
              <a:t>)] = </a:t>
            </a:r>
            <a:r>
              <a:rPr lang="en-US" i="1" dirty="0" err="1">
                <a:solidFill>
                  <a:srgbClr val="0000FF"/>
                </a:solidFill>
              </a:rPr>
              <a:t>Sim</a:t>
            </a:r>
            <a:r>
              <a:rPr lang="en-US" dirty="0">
                <a:solidFill>
                  <a:srgbClr val="0000FF"/>
                </a:solidFill>
              </a:rPr>
              <a:t>(C</a:t>
            </a:r>
            <a:r>
              <a:rPr lang="en-US" baseline="-25000" dirty="0">
                <a:solidFill>
                  <a:srgbClr val="0000FF"/>
                </a:solidFill>
              </a:rPr>
              <a:t>1</a:t>
            </a:r>
            <a:r>
              <a:rPr lang="en-US" dirty="0">
                <a:solidFill>
                  <a:srgbClr val="0000FF"/>
                </a:solidFill>
              </a:rPr>
              <a:t>, C</a:t>
            </a:r>
            <a:r>
              <a:rPr lang="en-US" baseline="-25000" dirty="0">
                <a:solidFill>
                  <a:srgbClr val="0000FF"/>
                </a:solidFill>
              </a:rPr>
              <a:t>2</a:t>
            </a:r>
            <a:r>
              <a:rPr lang="en-US" dirty="0">
                <a:solidFill>
                  <a:srgbClr val="0000FF"/>
                </a:solidFill>
              </a:rPr>
              <a:t>) </a:t>
            </a:r>
          </a:p>
          <a:p>
            <a:pPr lvl="1"/>
            <a:r>
              <a:rPr lang="en-US" dirty="0"/>
              <a:t>Look down the cols C</a:t>
            </a:r>
            <a:r>
              <a:rPr lang="en-US" baseline="-25000" dirty="0"/>
              <a:t>1</a:t>
            </a:r>
            <a:r>
              <a:rPr lang="en-US" dirty="0"/>
              <a:t> and C</a:t>
            </a:r>
            <a:r>
              <a:rPr lang="en-US" baseline="-25000" dirty="0"/>
              <a:t>2</a:t>
            </a:r>
            <a:r>
              <a:rPr lang="en-US" dirty="0"/>
              <a:t> until we see a 1</a:t>
            </a:r>
          </a:p>
          <a:p>
            <a:pPr lvl="1"/>
            <a:r>
              <a:rPr lang="en-US" dirty="0"/>
              <a:t>If it’s a type-</a:t>
            </a:r>
            <a:r>
              <a:rPr lang="en-US" i="1" dirty="0"/>
              <a:t>A</a:t>
            </a:r>
            <a:r>
              <a:rPr lang="en-US" dirty="0"/>
              <a:t> row, then </a:t>
            </a:r>
            <a:r>
              <a:rPr lang="en-US" i="1" dirty="0"/>
              <a:t>h</a:t>
            </a:r>
            <a:r>
              <a:rPr lang="en-US" dirty="0"/>
              <a:t>(C</a:t>
            </a:r>
            <a:r>
              <a:rPr lang="en-US" baseline="-25000" dirty="0"/>
              <a:t>1</a:t>
            </a:r>
            <a:r>
              <a:rPr lang="en-US" dirty="0"/>
              <a:t>) = </a:t>
            </a:r>
            <a:r>
              <a:rPr lang="en-US" i="1" dirty="0"/>
              <a:t>h</a:t>
            </a:r>
            <a:r>
              <a:rPr lang="en-US" dirty="0"/>
              <a:t>(C</a:t>
            </a:r>
            <a:r>
              <a:rPr lang="en-US" baseline="-25000" dirty="0"/>
              <a:t>2</a:t>
            </a:r>
            <a:r>
              <a:rPr lang="en-US" dirty="0"/>
              <a:t>)</a:t>
            </a:r>
            <a:br>
              <a:rPr lang="en-US" dirty="0"/>
            </a:br>
            <a:r>
              <a:rPr lang="en-US" dirty="0"/>
              <a:t>If a type-</a:t>
            </a:r>
            <a:r>
              <a:rPr lang="en-US" i="1" dirty="0"/>
              <a:t>B</a:t>
            </a:r>
            <a:r>
              <a:rPr lang="en-US" dirty="0"/>
              <a:t> or type-</a:t>
            </a:r>
            <a:r>
              <a:rPr lang="en-US" i="1" dirty="0"/>
              <a:t>C</a:t>
            </a:r>
            <a:r>
              <a:rPr lang="en-US" dirty="0"/>
              <a:t> row, then not</a:t>
            </a:r>
          </a:p>
          <a:p>
            <a:pPr>
              <a:lnSpc>
                <a:spcPct val="90000"/>
              </a:lnSpc>
            </a:pPr>
            <a:endParaRPr lang="en-US" dirty="0"/>
          </a:p>
        </p:txBody>
      </p:sp>
      <p:sp>
        <p:nvSpPr>
          <p:cNvPr id="4" name="Slide Number Placeholder 5"/>
          <p:cNvSpPr>
            <a:spLocks noGrp="1"/>
          </p:cNvSpPr>
          <p:nvPr>
            <p:ph type="sldNum" sz="quarter" idx="12"/>
          </p:nvPr>
        </p:nvSpPr>
        <p:spPr/>
        <p:txBody>
          <a:bodyPr/>
          <a:lstStyle/>
          <a:p>
            <a:fld id="{667D4DE1-A561-4FDE-8930-66E5D4C22F12}" type="slidenum">
              <a:rPr lang="en-US"/>
              <a:pPr/>
              <a:t>35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42242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pPr/>
              <a:t>36</a:t>
            </a:fld>
            <a:endParaRPr lang="en-US"/>
          </a:p>
        </p:txBody>
      </p:sp>
      <p:sp>
        <p:nvSpPr>
          <p:cNvPr id="39938" name="Rectangle 2"/>
          <p:cNvSpPr>
            <a:spLocks noGrp="1" noChangeArrowheads="1"/>
          </p:cNvSpPr>
          <p:nvPr>
            <p:ph type="title"/>
          </p:nvPr>
        </p:nvSpPr>
        <p:spPr/>
        <p:txBody>
          <a:bodyPr/>
          <a:lstStyle/>
          <a:p>
            <a:r>
              <a:rPr lang="en-US"/>
              <a:t>Similarity for Signatures</a:t>
            </a:r>
          </a:p>
        </p:txBody>
      </p:sp>
      <p:sp>
        <p:nvSpPr>
          <p:cNvPr id="39939" name="Rectangle 3"/>
          <p:cNvSpPr>
            <a:spLocks noGrp="1" noChangeArrowheads="1"/>
          </p:cNvSpPr>
          <p:nvPr>
            <p:ph type="body" idx="1"/>
          </p:nvPr>
        </p:nvSpPr>
        <p:spPr/>
        <p:txBody>
          <a:bodyPr/>
          <a:lstStyle/>
          <a:p>
            <a:r>
              <a:rPr lang="en-US" dirty="0"/>
              <a:t>We know: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p>
          <a:p>
            <a:r>
              <a:rPr lang="en-US" dirty="0"/>
              <a:t>Now generalize to multiple hash functions</a:t>
            </a:r>
          </a:p>
          <a:p>
            <a:pPr lvl="8"/>
            <a:endParaRPr lang="en-US" dirty="0"/>
          </a:p>
          <a:p>
            <a:r>
              <a:rPr lang="en-US" b="1" dirty="0"/>
              <a:t>The </a:t>
            </a:r>
            <a:r>
              <a:rPr lang="en-US" b="1" i="1" dirty="0">
                <a:solidFill>
                  <a:srgbClr val="FF0066"/>
                </a:solidFill>
              </a:rPr>
              <a:t>similarity of two signatures </a:t>
            </a:r>
            <a:r>
              <a:rPr lang="en-US" b="1" dirty="0"/>
              <a:t>is the fraction of the hash functions in which they agree</a:t>
            </a:r>
          </a:p>
          <a:p>
            <a:pPr lvl="8"/>
            <a:endParaRPr lang="en-US" dirty="0"/>
          </a:p>
          <a:p>
            <a:r>
              <a:rPr lang="en-US" b="1" dirty="0">
                <a:solidFill>
                  <a:srgbClr val="008000"/>
                </a:solidFill>
              </a:rPr>
              <a:t>Note:</a:t>
            </a:r>
            <a:r>
              <a:rPr lang="en-US" dirty="0">
                <a:solidFill>
                  <a:schemeClr val="accent2"/>
                </a:solidFill>
              </a:rPr>
              <a:t> </a:t>
            </a:r>
            <a:r>
              <a:rPr lang="en-US" dirty="0"/>
              <a:t>Because of the Min-Hash property, the similarity of columns is the same as the expected similarity of their signatures</a:t>
            </a:r>
          </a:p>
          <a:p>
            <a:pPr>
              <a:buNone/>
            </a:pPr>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64206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37</a:t>
            </a:fld>
            <a:endParaRPr lang="en-US"/>
          </a:p>
        </p:txBody>
      </p:sp>
      <p:sp>
        <p:nvSpPr>
          <p:cNvPr id="37890" name="Rectangle 2"/>
          <p:cNvSpPr>
            <a:spLocks noGrp="1" noChangeArrowheads="1"/>
          </p:cNvSpPr>
          <p:nvPr>
            <p:ph type="title"/>
          </p:nvPr>
        </p:nvSpPr>
        <p:spPr/>
        <p:txBody>
          <a:bodyPr/>
          <a:lstStyle/>
          <a:p>
            <a:r>
              <a:rPr lang="en-US" dirty="0"/>
              <a:t>Min-Hashing Example</a:t>
            </a:r>
          </a:p>
        </p:txBody>
      </p:sp>
      <p:sp>
        <p:nvSpPr>
          <p:cNvPr id="126" name="Footer Placeholder 125"/>
          <p:cNvSpPr>
            <a:spLocks noGrp="1"/>
          </p:cNvSpPr>
          <p:nvPr>
            <p:ph type="ftr" sz="quarter" idx="11"/>
          </p:nvPr>
        </p:nvSpPr>
        <p:spPr/>
        <p:txBody>
          <a:bodyPr/>
          <a:lstStyle/>
          <a:p>
            <a:r>
              <a:rPr lang="en-US"/>
              <a:t>J. Leskovec, A. Rajaraman, J. Ullman: Mining of Massive Datasets, http://www.mmds.org</a:t>
            </a:r>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headEnd/>
            <a:tailEnd/>
          </a:ln>
          <a:effectLst/>
        </p:spPr>
        <p:txBody>
          <a:bodyPr wrap="none">
            <a:spAutoFit/>
          </a:bodyPr>
          <a:lstStyle/>
          <a:p>
            <a:r>
              <a:rPr lang="en-US" sz="2400" b="1" dirty="0">
                <a:solidFill>
                  <a:srgbClr val="0000FF"/>
                </a:solidFill>
              </a:rPr>
              <a:t>Similarities:</a:t>
            </a:r>
          </a:p>
          <a:p>
            <a:r>
              <a:rPr lang="en-US" sz="2400" dirty="0"/>
              <a:t>                   1-3      2-4    1-2   3-4</a:t>
            </a:r>
          </a:p>
          <a:p>
            <a:r>
              <a:rPr lang="en-US" sz="2400" b="1" dirty="0"/>
              <a:t>Col/Col </a:t>
            </a:r>
            <a:r>
              <a:rPr lang="en-US" sz="2400" dirty="0"/>
              <a:t>  0.75    0.75    0       0</a:t>
            </a:r>
          </a:p>
          <a:p>
            <a:r>
              <a:rPr lang="en-US" sz="2400" b="1" dirty="0"/>
              <a:t>Sig/Sig </a:t>
            </a:r>
            <a:r>
              <a:rPr lang="en-US" sz="2400" dirty="0"/>
              <a:t>  0.67    1.00    0       0</a:t>
            </a:r>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headEnd/>
            <a:tailEnd/>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headEnd/>
            <a:tailEnd/>
          </a:ln>
          <a:effectLst/>
        </p:spPr>
        <p:txBody>
          <a:bodyPr/>
          <a:lstStyle/>
          <a:p>
            <a:endParaRPr lang="en-US"/>
          </a:p>
        </p:txBody>
      </p:sp>
      <p:grpSp>
        <p:nvGrpSpPr>
          <p:cNvPr id="247" name="Group 246"/>
          <p:cNvGrpSpPr/>
          <p:nvPr/>
        </p:nvGrpSpPr>
        <p:grpSpPr>
          <a:xfrm>
            <a:off x="381000" y="1595437"/>
            <a:ext cx="7924800" cy="4652963"/>
            <a:chOff x="381000" y="2052637"/>
            <a:chExt cx="7924800" cy="4652963"/>
          </a:xfrm>
        </p:grpSpPr>
        <p:sp>
          <p:nvSpPr>
            <p:cNvPr id="248" name="Text Box 67"/>
            <p:cNvSpPr txBox="1">
              <a:spLocks noChangeArrowheads="1"/>
            </p:cNvSpPr>
            <p:nvPr/>
          </p:nvSpPr>
          <p:spPr bwMode="auto">
            <a:xfrm>
              <a:off x="6026150" y="2205037"/>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49" name="AutoShape 68"/>
            <p:cNvSpPr>
              <a:spLocks noChangeArrowheads="1"/>
            </p:cNvSpPr>
            <p:nvPr/>
          </p:nvSpPr>
          <p:spPr bwMode="auto">
            <a:xfrm>
              <a:off x="4800600" y="4338637"/>
              <a:ext cx="762000" cy="533400"/>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250"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51"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52"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53"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254" name="Line 73"/>
            <p:cNvSpPr>
              <a:spLocks noChangeShapeType="1"/>
            </p:cNvSpPr>
            <p:nvPr/>
          </p:nvSpPr>
          <p:spPr bwMode="auto">
            <a:xfrm>
              <a:off x="6019800" y="27384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55" name="Line 74"/>
            <p:cNvSpPr>
              <a:spLocks noChangeShapeType="1"/>
            </p:cNvSpPr>
            <p:nvPr/>
          </p:nvSpPr>
          <p:spPr bwMode="auto">
            <a:xfrm>
              <a:off x="6019800" y="3322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56" name="Line 75"/>
            <p:cNvSpPr>
              <a:spLocks noChangeShapeType="1"/>
            </p:cNvSpPr>
            <p:nvPr/>
          </p:nvSpPr>
          <p:spPr bwMode="auto">
            <a:xfrm>
              <a:off x="6019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57" name="Line 76"/>
            <p:cNvSpPr>
              <a:spLocks noChangeShapeType="1"/>
            </p:cNvSpPr>
            <p:nvPr/>
          </p:nvSpPr>
          <p:spPr bwMode="auto">
            <a:xfrm>
              <a:off x="6591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58" name="Line 77"/>
            <p:cNvSpPr>
              <a:spLocks noChangeShapeType="1"/>
            </p:cNvSpPr>
            <p:nvPr/>
          </p:nvSpPr>
          <p:spPr bwMode="auto">
            <a:xfrm>
              <a:off x="71628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59" name="Line 78"/>
            <p:cNvSpPr>
              <a:spLocks noChangeShapeType="1"/>
            </p:cNvSpPr>
            <p:nvPr/>
          </p:nvSpPr>
          <p:spPr bwMode="auto">
            <a:xfrm>
              <a:off x="7734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60" name="Line 79"/>
            <p:cNvSpPr>
              <a:spLocks noChangeShapeType="1"/>
            </p:cNvSpPr>
            <p:nvPr/>
          </p:nvSpPr>
          <p:spPr bwMode="auto">
            <a:xfrm>
              <a:off x="8305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61" name="Rectangle 81"/>
            <p:cNvSpPr>
              <a:spLocks noChangeArrowheads="1"/>
            </p:cNvSpPr>
            <p:nvPr/>
          </p:nvSpPr>
          <p:spPr bwMode="auto">
            <a:xfrm>
              <a:off x="914400" y="6094412"/>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262" name="Rectangle 82"/>
            <p:cNvSpPr>
              <a:spLocks noChangeArrowheads="1"/>
            </p:cNvSpPr>
            <p:nvPr/>
          </p:nvSpPr>
          <p:spPr bwMode="auto">
            <a:xfrm>
              <a:off x="914400" y="5514975"/>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263" name="Rectangle 83"/>
            <p:cNvSpPr>
              <a:spLocks noChangeArrowheads="1"/>
            </p:cNvSpPr>
            <p:nvPr/>
          </p:nvSpPr>
          <p:spPr bwMode="auto">
            <a:xfrm>
              <a:off x="914400" y="493395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264" name="Rectangle 84"/>
            <p:cNvSpPr>
              <a:spLocks noChangeArrowheads="1"/>
            </p:cNvSpPr>
            <p:nvPr/>
          </p:nvSpPr>
          <p:spPr bwMode="auto">
            <a:xfrm>
              <a:off x="914400" y="4352925"/>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265" name="Rectangle 85"/>
            <p:cNvSpPr>
              <a:spLocks noChangeArrowheads="1"/>
            </p:cNvSpPr>
            <p:nvPr/>
          </p:nvSpPr>
          <p:spPr bwMode="auto">
            <a:xfrm>
              <a:off x="914400" y="377190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266" name="Rectangle 86"/>
            <p:cNvSpPr>
              <a:spLocks noChangeArrowheads="1"/>
            </p:cNvSpPr>
            <p:nvPr/>
          </p:nvSpPr>
          <p:spPr bwMode="auto">
            <a:xfrm>
              <a:off x="914400" y="3192462"/>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67" name="Rectangle 87"/>
            <p:cNvSpPr>
              <a:spLocks noChangeArrowheads="1"/>
            </p:cNvSpPr>
            <p:nvPr/>
          </p:nvSpPr>
          <p:spPr bwMode="auto">
            <a:xfrm>
              <a:off x="914400" y="2586037"/>
              <a:ext cx="381000" cy="6064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68" name="Line 88"/>
            <p:cNvSpPr>
              <a:spLocks noChangeShapeType="1"/>
            </p:cNvSpPr>
            <p:nvPr/>
          </p:nvSpPr>
          <p:spPr bwMode="auto">
            <a:xfrm>
              <a:off x="914400" y="25860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69" name="Line 89"/>
            <p:cNvSpPr>
              <a:spLocks noChangeShapeType="1"/>
            </p:cNvSpPr>
            <p:nvPr/>
          </p:nvSpPr>
          <p:spPr bwMode="auto">
            <a:xfrm>
              <a:off x="914400" y="3192462"/>
              <a:ext cx="381000" cy="0"/>
            </a:xfrm>
            <a:prstGeom prst="line">
              <a:avLst/>
            </a:prstGeom>
            <a:noFill/>
            <a:ln w="12700">
              <a:solidFill>
                <a:schemeClr val="tx1"/>
              </a:solidFill>
              <a:miter lim="800000"/>
              <a:headEnd/>
              <a:tailEnd/>
            </a:ln>
            <a:effectLst/>
          </p:spPr>
          <p:txBody>
            <a:bodyPr wrap="none"/>
            <a:lstStyle/>
            <a:p>
              <a:endParaRPr lang="en-US"/>
            </a:p>
          </p:txBody>
        </p:sp>
        <p:sp>
          <p:nvSpPr>
            <p:cNvPr id="270" name="Line 90"/>
            <p:cNvSpPr>
              <a:spLocks noChangeShapeType="1"/>
            </p:cNvSpPr>
            <p:nvPr/>
          </p:nvSpPr>
          <p:spPr bwMode="auto">
            <a:xfrm>
              <a:off x="914400" y="3771900"/>
              <a:ext cx="381000" cy="0"/>
            </a:xfrm>
            <a:prstGeom prst="line">
              <a:avLst/>
            </a:prstGeom>
            <a:noFill/>
            <a:ln w="12700">
              <a:solidFill>
                <a:schemeClr val="tx1"/>
              </a:solidFill>
              <a:miter lim="800000"/>
              <a:headEnd/>
              <a:tailEnd/>
            </a:ln>
            <a:effectLst/>
          </p:spPr>
          <p:txBody>
            <a:bodyPr wrap="none"/>
            <a:lstStyle/>
            <a:p>
              <a:endParaRPr lang="en-US"/>
            </a:p>
          </p:txBody>
        </p:sp>
        <p:sp>
          <p:nvSpPr>
            <p:cNvPr id="271" name="Line 91"/>
            <p:cNvSpPr>
              <a:spLocks noChangeShapeType="1"/>
            </p:cNvSpPr>
            <p:nvPr/>
          </p:nvSpPr>
          <p:spPr bwMode="auto">
            <a:xfrm>
              <a:off x="914400" y="4352925"/>
              <a:ext cx="381000" cy="0"/>
            </a:xfrm>
            <a:prstGeom prst="line">
              <a:avLst/>
            </a:prstGeom>
            <a:noFill/>
            <a:ln w="12700">
              <a:solidFill>
                <a:schemeClr val="tx1"/>
              </a:solidFill>
              <a:miter lim="800000"/>
              <a:headEnd/>
              <a:tailEnd/>
            </a:ln>
            <a:effectLst/>
          </p:spPr>
          <p:txBody>
            <a:bodyPr wrap="none"/>
            <a:lstStyle/>
            <a:p>
              <a:endParaRPr lang="en-US"/>
            </a:p>
          </p:txBody>
        </p:sp>
        <p:sp>
          <p:nvSpPr>
            <p:cNvPr id="272" name="Line 92"/>
            <p:cNvSpPr>
              <a:spLocks noChangeShapeType="1"/>
            </p:cNvSpPr>
            <p:nvPr/>
          </p:nvSpPr>
          <p:spPr bwMode="auto">
            <a:xfrm>
              <a:off x="914400" y="4933950"/>
              <a:ext cx="381000" cy="0"/>
            </a:xfrm>
            <a:prstGeom prst="line">
              <a:avLst/>
            </a:prstGeom>
            <a:noFill/>
            <a:ln w="12700">
              <a:solidFill>
                <a:schemeClr val="tx1"/>
              </a:solidFill>
              <a:miter lim="800000"/>
              <a:headEnd/>
              <a:tailEnd/>
            </a:ln>
            <a:effectLst/>
          </p:spPr>
          <p:txBody>
            <a:bodyPr wrap="none"/>
            <a:lstStyle/>
            <a:p>
              <a:endParaRPr lang="en-US"/>
            </a:p>
          </p:txBody>
        </p:sp>
        <p:sp>
          <p:nvSpPr>
            <p:cNvPr id="273" name="Line 93"/>
            <p:cNvSpPr>
              <a:spLocks noChangeShapeType="1"/>
            </p:cNvSpPr>
            <p:nvPr/>
          </p:nvSpPr>
          <p:spPr bwMode="auto">
            <a:xfrm>
              <a:off x="914400" y="5514975"/>
              <a:ext cx="381000" cy="0"/>
            </a:xfrm>
            <a:prstGeom prst="line">
              <a:avLst/>
            </a:prstGeom>
            <a:noFill/>
            <a:ln w="12700">
              <a:solidFill>
                <a:schemeClr val="tx1"/>
              </a:solidFill>
              <a:miter lim="800000"/>
              <a:headEnd/>
              <a:tailEnd/>
            </a:ln>
            <a:effectLst/>
          </p:spPr>
          <p:txBody>
            <a:bodyPr wrap="none"/>
            <a:lstStyle/>
            <a:p>
              <a:endParaRPr lang="en-US"/>
            </a:p>
          </p:txBody>
        </p:sp>
        <p:sp>
          <p:nvSpPr>
            <p:cNvPr id="274" name="Line 94"/>
            <p:cNvSpPr>
              <a:spLocks noChangeShapeType="1"/>
            </p:cNvSpPr>
            <p:nvPr/>
          </p:nvSpPr>
          <p:spPr bwMode="auto">
            <a:xfrm>
              <a:off x="914400" y="6094412"/>
              <a:ext cx="381000" cy="0"/>
            </a:xfrm>
            <a:prstGeom prst="line">
              <a:avLst/>
            </a:prstGeom>
            <a:noFill/>
            <a:ln w="12700">
              <a:solidFill>
                <a:schemeClr val="tx1"/>
              </a:solidFill>
              <a:miter lim="800000"/>
              <a:headEnd/>
              <a:tailEnd/>
            </a:ln>
            <a:effectLst/>
          </p:spPr>
          <p:txBody>
            <a:bodyPr wrap="none"/>
            <a:lstStyle/>
            <a:p>
              <a:endParaRPr lang="en-US"/>
            </a:p>
          </p:txBody>
        </p:sp>
        <p:sp>
          <p:nvSpPr>
            <p:cNvPr id="275" name="Line 95"/>
            <p:cNvSpPr>
              <a:spLocks noChangeShapeType="1"/>
            </p:cNvSpPr>
            <p:nvPr/>
          </p:nvSpPr>
          <p:spPr bwMode="auto">
            <a:xfrm>
              <a:off x="914400" y="66754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76" name="Line 96"/>
            <p:cNvSpPr>
              <a:spLocks noChangeShapeType="1"/>
            </p:cNvSpPr>
            <p:nvPr/>
          </p:nvSpPr>
          <p:spPr bwMode="auto">
            <a:xfrm>
              <a:off x="914400" y="2586037"/>
              <a:ext cx="0" cy="4089400"/>
            </a:xfrm>
            <a:prstGeom prst="line">
              <a:avLst/>
            </a:prstGeom>
            <a:noFill/>
            <a:ln w="28575" cap="sq">
              <a:solidFill>
                <a:schemeClr val="tx1"/>
              </a:solidFill>
              <a:miter lim="800000"/>
              <a:headEnd/>
              <a:tailEnd/>
            </a:ln>
            <a:effectLst/>
          </p:spPr>
          <p:txBody>
            <a:bodyPr wrap="none"/>
            <a:lstStyle/>
            <a:p>
              <a:endParaRPr lang="en-US"/>
            </a:p>
          </p:txBody>
        </p:sp>
        <p:sp>
          <p:nvSpPr>
            <p:cNvPr id="277" name="Line 97"/>
            <p:cNvSpPr>
              <a:spLocks noChangeShapeType="1"/>
            </p:cNvSpPr>
            <p:nvPr/>
          </p:nvSpPr>
          <p:spPr bwMode="auto">
            <a:xfrm>
              <a:off x="1295400" y="4352925"/>
              <a:ext cx="0" cy="581025"/>
            </a:xfrm>
            <a:prstGeom prst="line">
              <a:avLst/>
            </a:prstGeom>
            <a:noFill/>
            <a:ln w="12700">
              <a:solidFill>
                <a:schemeClr val="tx1"/>
              </a:solidFill>
              <a:miter lim="800000"/>
              <a:headEnd/>
              <a:tailEnd/>
            </a:ln>
            <a:effectLst/>
          </p:spPr>
          <p:txBody>
            <a:bodyPr wrap="none"/>
            <a:lstStyle/>
            <a:p>
              <a:endParaRPr lang="en-US"/>
            </a:p>
          </p:txBody>
        </p:sp>
        <p:sp>
          <p:nvSpPr>
            <p:cNvPr id="278" name="Line 98"/>
            <p:cNvSpPr>
              <a:spLocks noChangeShapeType="1"/>
            </p:cNvSpPr>
            <p:nvPr/>
          </p:nvSpPr>
          <p:spPr bwMode="auto">
            <a:xfrm>
              <a:off x="1295400" y="2586037"/>
              <a:ext cx="0" cy="1766888"/>
            </a:xfrm>
            <a:prstGeom prst="line">
              <a:avLst/>
            </a:prstGeom>
            <a:noFill/>
            <a:ln w="28575" cap="sq">
              <a:solidFill>
                <a:schemeClr val="tx1"/>
              </a:solidFill>
              <a:miter lim="800000"/>
              <a:headEnd/>
              <a:tailEnd/>
            </a:ln>
            <a:effectLst/>
          </p:spPr>
          <p:txBody>
            <a:bodyPr wrap="none"/>
            <a:lstStyle/>
            <a:p>
              <a:endParaRPr lang="en-US"/>
            </a:p>
          </p:txBody>
        </p:sp>
        <p:sp>
          <p:nvSpPr>
            <p:cNvPr id="279" name="Line 99"/>
            <p:cNvSpPr>
              <a:spLocks noChangeShapeType="1"/>
            </p:cNvSpPr>
            <p:nvPr/>
          </p:nvSpPr>
          <p:spPr bwMode="auto">
            <a:xfrm>
              <a:off x="1295400" y="4324350"/>
              <a:ext cx="0" cy="2351088"/>
            </a:xfrm>
            <a:prstGeom prst="line">
              <a:avLst/>
            </a:prstGeom>
            <a:noFill/>
            <a:ln w="28575" cap="sq">
              <a:solidFill>
                <a:schemeClr val="tx1"/>
              </a:solidFill>
              <a:miter lim="800000"/>
              <a:headEnd/>
              <a:tailEnd/>
            </a:ln>
            <a:effectLst/>
          </p:spPr>
          <p:txBody>
            <a:bodyPr wrap="none"/>
            <a:lstStyle/>
            <a:p>
              <a:endParaRPr lang="en-US"/>
            </a:p>
          </p:txBody>
        </p:sp>
        <p:sp>
          <p:nvSpPr>
            <p:cNvPr id="280"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81"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82"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83"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84" name="Line 104"/>
            <p:cNvSpPr>
              <a:spLocks noChangeShapeType="1"/>
            </p:cNvSpPr>
            <p:nvPr/>
          </p:nvSpPr>
          <p:spPr bwMode="auto">
            <a:xfrm>
              <a:off x="6019800" y="33480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85" name="Line 105"/>
            <p:cNvSpPr>
              <a:spLocks noChangeShapeType="1"/>
            </p:cNvSpPr>
            <p:nvPr/>
          </p:nvSpPr>
          <p:spPr bwMode="auto">
            <a:xfrm>
              <a:off x="6019800" y="39322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86" name="Line 106"/>
            <p:cNvSpPr>
              <a:spLocks noChangeShapeType="1"/>
            </p:cNvSpPr>
            <p:nvPr/>
          </p:nvSpPr>
          <p:spPr bwMode="auto">
            <a:xfrm>
              <a:off x="6019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87" name="Line 107"/>
            <p:cNvSpPr>
              <a:spLocks noChangeShapeType="1"/>
            </p:cNvSpPr>
            <p:nvPr/>
          </p:nvSpPr>
          <p:spPr bwMode="auto">
            <a:xfrm>
              <a:off x="6591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88" name="Line 108"/>
            <p:cNvSpPr>
              <a:spLocks noChangeShapeType="1"/>
            </p:cNvSpPr>
            <p:nvPr/>
          </p:nvSpPr>
          <p:spPr bwMode="auto">
            <a:xfrm>
              <a:off x="71628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89" name="Line 109"/>
            <p:cNvSpPr>
              <a:spLocks noChangeShapeType="1"/>
            </p:cNvSpPr>
            <p:nvPr/>
          </p:nvSpPr>
          <p:spPr bwMode="auto">
            <a:xfrm>
              <a:off x="7734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90" name="Line 110"/>
            <p:cNvSpPr>
              <a:spLocks noChangeShapeType="1"/>
            </p:cNvSpPr>
            <p:nvPr/>
          </p:nvSpPr>
          <p:spPr bwMode="auto">
            <a:xfrm>
              <a:off x="8305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91"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292"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293"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294"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295"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296"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297"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298"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299"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0"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1"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2"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3"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4"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5"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6"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7"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8"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9"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10"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11"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12"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13"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14" name="Line 135"/>
            <p:cNvSpPr>
              <a:spLocks noChangeShapeType="1"/>
            </p:cNvSpPr>
            <p:nvPr/>
          </p:nvSpPr>
          <p:spPr bwMode="auto">
            <a:xfrm>
              <a:off x="6019800" y="3957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15"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16"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17"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18"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19"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20"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21" name="Rectangle 5"/>
            <p:cNvSpPr>
              <a:spLocks noChangeArrowheads="1"/>
            </p:cNvSpPr>
            <p:nvPr/>
          </p:nvSpPr>
          <p:spPr bwMode="auto">
            <a:xfrm>
              <a:off x="3943353"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2" name="Rectangle 6"/>
            <p:cNvSpPr>
              <a:spLocks noChangeArrowheads="1"/>
            </p:cNvSpPr>
            <p:nvPr/>
          </p:nvSpPr>
          <p:spPr bwMode="auto">
            <a:xfrm>
              <a:off x="3314702"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23" name="Rectangle 7"/>
            <p:cNvSpPr>
              <a:spLocks noChangeArrowheads="1"/>
            </p:cNvSpPr>
            <p:nvPr/>
          </p:nvSpPr>
          <p:spPr bwMode="auto">
            <a:xfrm>
              <a:off x="2686051"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4" name="Rectangle 8"/>
            <p:cNvSpPr>
              <a:spLocks noChangeArrowheads="1"/>
            </p:cNvSpPr>
            <p:nvPr/>
          </p:nvSpPr>
          <p:spPr bwMode="auto">
            <a:xfrm>
              <a:off x="2057401"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5" name="Rectangle 9"/>
            <p:cNvSpPr>
              <a:spLocks noChangeArrowheads="1"/>
            </p:cNvSpPr>
            <p:nvPr/>
          </p:nvSpPr>
          <p:spPr bwMode="auto">
            <a:xfrm>
              <a:off x="3943353"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26" name="Rectangle 10"/>
            <p:cNvSpPr>
              <a:spLocks noChangeArrowheads="1"/>
            </p:cNvSpPr>
            <p:nvPr/>
          </p:nvSpPr>
          <p:spPr bwMode="auto">
            <a:xfrm>
              <a:off x="3314702"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7" name="Rectangle 11"/>
            <p:cNvSpPr>
              <a:spLocks noChangeArrowheads="1"/>
            </p:cNvSpPr>
            <p:nvPr/>
          </p:nvSpPr>
          <p:spPr bwMode="auto">
            <a:xfrm>
              <a:off x="2686051"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8" name="Rectangle 12"/>
            <p:cNvSpPr>
              <a:spLocks noChangeArrowheads="1"/>
            </p:cNvSpPr>
            <p:nvPr/>
          </p:nvSpPr>
          <p:spPr bwMode="auto">
            <a:xfrm>
              <a:off x="2057401"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9" name="Rectangle 13"/>
            <p:cNvSpPr>
              <a:spLocks noChangeArrowheads="1"/>
            </p:cNvSpPr>
            <p:nvPr/>
          </p:nvSpPr>
          <p:spPr bwMode="auto">
            <a:xfrm>
              <a:off x="3943353"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0" name="Rectangle 14"/>
            <p:cNvSpPr>
              <a:spLocks noChangeArrowheads="1"/>
            </p:cNvSpPr>
            <p:nvPr/>
          </p:nvSpPr>
          <p:spPr bwMode="auto">
            <a:xfrm>
              <a:off x="3314702"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1" name="Rectangle 15"/>
            <p:cNvSpPr>
              <a:spLocks noChangeArrowheads="1"/>
            </p:cNvSpPr>
            <p:nvPr/>
          </p:nvSpPr>
          <p:spPr bwMode="auto">
            <a:xfrm>
              <a:off x="2686051"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2" name="Rectangle 16"/>
            <p:cNvSpPr>
              <a:spLocks noChangeArrowheads="1"/>
            </p:cNvSpPr>
            <p:nvPr/>
          </p:nvSpPr>
          <p:spPr bwMode="auto">
            <a:xfrm>
              <a:off x="2057401"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3" name="Rectangle 17"/>
            <p:cNvSpPr>
              <a:spLocks noChangeArrowheads="1"/>
            </p:cNvSpPr>
            <p:nvPr/>
          </p:nvSpPr>
          <p:spPr bwMode="auto">
            <a:xfrm>
              <a:off x="3943353"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4" name="Rectangle 18"/>
            <p:cNvSpPr>
              <a:spLocks noChangeArrowheads="1"/>
            </p:cNvSpPr>
            <p:nvPr/>
          </p:nvSpPr>
          <p:spPr bwMode="auto">
            <a:xfrm>
              <a:off x="3314702"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5" name="Rectangle 19"/>
            <p:cNvSpPr>
              <a:spLocks noChangeArrowheads="1"/>
            </p:cNvSpPr>
            <p:nvPr/>
          </p:nvSpPr>
          <p:spPr bwMode="auto">
            <a:xfrm>
              <a:off x="2686051"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6" name="Rectangle 20"/>
            <p:cNvSpPr>
              <a:spLocks noChangeArrowheads="1"/>
            </p:cNvSpPr>
            <p:nvPr/>
          </p:nvSpPr>
          <p:spPr bwMode="auto">
            <a:xfrm>
              <a:off x="2057401"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7" name="Rectangle 21"/>
            <p:cNvSpPr>
              <a:spLocks noChangeArrowheads="1"/>
            </p:cNvSpPr>
            <p:nvPr/>
          </p:nvSpPr>
          <p:spPr bwMode="auto">
            <a:xfrm>
              <a:off x="3943353"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8" name="Rectangle 22"/>
            <p:cNvSpPr>
              <a:spLocks noChangeArrowheads="1"/>
            </p:cNvSpPr>
            <p:nvPr/>
          </p:nvSpPr>
          <p:spPr bwMode="auto">
            <a:xfrm>
              <a:off x="3314702"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9" name="Rectangle 23"/>
            <p:cNvSpPr>
              <a:spLocks noChangeArrowheads="1"/>
            </p:cNvSpPr>
            <p:nvPr/>
          </p:nvSpPr>
          <p:spPr bwMode="auto">
            <a:xfrm>
              <a:off x="2686051"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0" name="Rectangle 24"/>
            <p:cNvSpPr>
              <a:spLocks noChangeArrowheads="1"/>
            </p:cNvSpPr>
            <p:nvPr/>
          </p:nvSpPr>
          <p:spPr bwMode="auto">
            <a:xfrm>
              <a:off x="2057401"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1" name="Rectangle 25"/>
            <p:cNvSpPr>
              <a:spLocks noChangeArrowheads="1"/>
            </p:cNvSpPr>
            <p:nvPr/>
          </p:nvSpPr>
          <p:spPr bwMode="auto">
            <a:xfrm>
              <a:off x="3943353"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2" name="Rectangle 26"/>
            <p:cNvSpPr>
              <a:spLocks noChangeArrowheads="1"/>
            </p:cNvSpPr>
            <p:nvPr/>
          </p:nvSpPr>
          <p:spPr bwMode="auto">
            <a:xfrm>
              <a:off x="3314702"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3" name="Rectangle 27"/>
            <p:cNvSpPr>
              <a:spLocks noChangeArrowheads="1"/>
            </p:cNvSpPr>
            <p:nvPr/>
          </p:nvSpPr>
          <p:spPr bwMode="auto">
            <a:xfrm>
              <a:off x="2686051"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4" name="Rectangle 28"/>
            <p:cNvSpPr>
              <a:spLocks noChangeArrowheads="1"/>
            </p:cNvSpPr>
            <p:nvPr/>
          </p:nvSpPr>
          <p:spPr bwMode="auto">
            <a:xfrm>
              <a:off x="2057401"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5" name="Rectangle 29"/>
            <p:cNvSpPr>
              <a:spLocks noChangeArrowheads="1"/>
            </p:cNvSpPr>
            <p:nvPr/>
          </p:nvSpPr>
          <p:spPr bwMode="auto">
            <a:xfrm>
              <a:off x="3943353"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6" name="Rectangle 30"/>
            <p:cNvSpPr>
              <a:spLocks noChangeArrowheads="1"/>
            </p:cNvSpPr>
            <p:nvPr/>
          </p:nvSpPr>
          <p:spPr bwMode="auto">
            <a:xfrm>
              <a:off x="3314702"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47" name="Rectangle 31"/>
            <p:cNvSpPr>
              <a:spLocks noChangeArrowheads="1"/>
            </p:cNvSpPr>
            <p:nvPr/>
          </p:nvSpPr>
          <p:spPr bwMode="auto">
            <a:xfrm>
              <a:off x="2686051"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8" name="Rectangle 32"/>
            <p:cNvSpPr>
              <a:spLocks noChangeArrowheads="1"/>
            </p:cNvSpPr>
            <p:nvPr/>
          </p:nvSpPr>
          <p:spPr bwMode="auto">
            <a:xfrm>
              <a:off x="2057401"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49" name="Line 33"/>
            <p:cNvSpPr>
              <a:spLocks noChangeShapeType="1"/>
            </p:cNvSpPr>
            <p:nvPr/>
          </p:nvSpPr>
          <p:spPr bwMode="auto">
            <a:xfrm>
              <a:off x="2057401" y="2586037"/>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0" name="Line 34"/>
            <p:cNvSpPr>
              <a:spLocks noChangeShapeType="1"/>
            </p:cNvSpPr>
            <p:nvPr/>
          </p:nvSpPr>
          <p:spPr bwMode="auto">
            <a:xfrm>
              <a:off x="2057401" y="3181350"/>
              <a:ext cx="2514603" cy="0"/>
            </a:xfrm>
            <a:prstGeom prst="line">
              <a:avLst/>
            </a:prstGeom>
            <a:noFill/>
            <a:ln w="12700">
              <a:solidFill>
                <a:schemeClr val="tx1"/>
              </a:solidFill>
              <a:miter lim="800000"/>
              <a:headEnd/>
              <a:tailEnd/>
            </a:ln>
            <a:effectLst/>
          </p:spPr>
          <p:txBody>
            <a:bodyPr wrap="none"/>
            <a:lstStyle/>
            <a:p>
              <a:endParaRPr lang="en-US"/>
            </a:p>
          </p:txBody>
        </p:sp>
        <p:sp>
          <p:nvSpPr>
            <p:cNvPr id="351" name="Line 35"/>
            <p:cNvSpPr>
              <a:spLocks noChangeShapeType="1"/>
            </p:cNvSpPr>
            <p:nvPr/>
          </p:nvSpPr>
          <p:spPr bwMode="auto">
            <a:xfrm>
              <a:off x="2057401" y="3729037"/>
              <a:ext cx="2514603" cy="0"/>
            </a:xfrm>
            <a:prstGeom prst="line">
              <a:avLst/>
            </a:prstGeom>
            <a:noFill/>
            <a:ln w="12700">
              <a:solidFill>
                <a:schemeClr val="tx1"/>
              </a:solidFill>
              <a:miter lim="800000"/>
              <a:headEnd/>
              <a:tailEnd/>
            </a:ln>
            <a:effectLst/>
          </p:spPr>
          <p:txBody>
            <a:bodyPr wrap="none"/>
            <a:lstStyle/>
            <a:p>
              <a:endParaRPr lang="en-US"/>
            </a:p>
          </p:txBody>
        </p:sp>
        <p:sp>
          <p:nvSpPr>
            <p:cNvPr id="352" name="Line 36"/>
            <p:cNvSpPr>
              <a:spLocks noChangeShapeType="1"/>
            </p:cNvSpPr>
            <p:nvPr/>
          </p:nvSpPr>
          <p:spPr bwMode="auto">
            <a:xfrm>
              <a:off x="2057401" y="4324350"/>
              <a:ext cx="2514603" cy="0"/>
            </a:xfrm>
            <a:prstGeom prst="line">
              <a:avLst/>
            </a:prstGeom>
            <a:noFill/>
            <a:ln w="12700">
              <a:solidFill>
                <a:schemeClr val="tx1"/>
              </a:solidFill>
              <a:miter lim="800000"/>
              <a:headEnd/>
              <a:tailEnd/>
            </a:ln>
            <a:effectLst/>
          </p:spPr>
          <p:txBody>
            <a:bodyPr wrap="none"/>
            <a:lstStyle/>
            <a:p>
              <a:endParaRPr lang="en-US"/>
            </a:p>
          </p:txBody>
        </p:sp>
        <p:sp>
          <p:nvSpPr>
            <p:cNvPr id="353" name="Line 37"/>
            <p:cNvSpPr>
              <a:spLocks noChangeShapeType="1"/>
            </p:cNvSpPr>
            <p:nvPr/>
          </p:nvSpPr>
          <p:spPr bwMode="auto">
            <a:xfrm>
              <a:off x="2057401" y="4921250"/>
              <a:ext cx="2514603" cy="0"/>
            </a:xfrm>
            <a:prstGeom prst="line">
              <a:avLst/>
            </a:prstGeom>
            <a:noFill/>
            <a:ln w="12700">
              <a:solidFill>
                <a:schemeClr val="tx1"/>
              </a:solidFill>
              <a:miter lim="800000"/>
              <a:headEnd/>
              <a:tailEnd/>
            </a:ln>
            <a:effectLst/>
          </p:spPr>
          <p:txBody>
            <a:bodyPr wrap="none"/>
            <a:lstStyle/>
            <a:p>
              <a:endParaRPr lang="en-US"/>
            </a:p>
          </p:txBody>
        </p:sp>
        <p:sp>
          <p:nvSpPr>
            <p:cNvPr id="354" name="Line 38"/>
            <p:cNvSpPr>
              <a:spLocks noChangeShapeType="1"/>
            </p:cNvSpPr>
            <p:nvPr/>
          </p:nvSpPr>
          <p:spPr bwMode="auto">
            <a:xfrm>
              <a:off x="2057401" y="5516562"/>
              <a:ext cx="2514603" cy="0"/>
            </a:xfrm>
            <a:prstGeom prst="line">
              <a:avLst/>
            </a:prstGeom>
            <a:noFill/>
            <a:ln w="12700">
              <a:solidFill>
                <a:schemeClr val="tx1"/>
              </a:solidFill>
              <a:miter lim="800000"/>
              <a:headEnd/>
              <a:tailEnd/>
            </a:ln>
            <a:effectLst/>
          </p:spPr>
          <p:txBody>
            <a:bodyPr wrap="none"/>
            <a:lstStyle/>
            <a:p>
              <a:endParaRPr lang="en-US"/>
            </a:p>
          </p:txBody>
        </p:sp>
        <p:sp>
          <p:nvSpPr>
            <p:cNvPr id="355" name="Line 39"/>
            <p:cNvSpPr>
              <a:spLocks noChangeShapeType="1"/>
            </p:cNvSpPr>
            <p:nvPr/>
          </p:nvSpPr>
          <p:spPr bwMode="auto">
            <a:xfrm>
              <a:off x="2057401" y="6110287"/>
              <a:ext cx="2514603" cy="0"/>
            </a:xfrm>
            <a:prstGeom prst="line">
              <a:avLst/>
            </a:prstGeom>
            <a:noFill/>
            <a:ln w="12700">
              <a:solidFill>
                <a:schemeClr val="tx1"/>
              </a:solidFill>
              <a:miter lim="800000"/>
              <a:headEnd/>
              <a:tailEnd/>
            </a:ln>
            <a:effectLst/>
          </p:spPr>
          <p:txBody>
            <a:bodyPr wrap="none"/>
            <a:lstStyle/>
            <a:p>
              <a:endParaRPr lang="en-US"/>
            </a:p>
          </p:txBody>
        </p:sp>
        <p:sp>
          <p:nvSpPr>
            <p:cNvPr id="356" name="Line 40"/>
            <p:cNvSpPr>
              <a:spLocks noChangeShapeType="1"/>
            </p:cNvSpPr>
            <p:nvPr/>
          </p:nvSpPr>
          <p:spPr bwMode="auto">
            <a:xfrm>
              <a:off x="2057401" y="6705600"/>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7" name="Line 41"/>
            <p:cNvSpPr>
              <a:spLocks noChangeShapeType="1"/>
            </p:cNvSpPr>
            <p:nvPr/>
          </p:nvSpPr>
          <p:spPr bwMode="auto">
            <a:xfrm>
              <a:off x="2057401" y="25860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58" name="Line 42"/>
            <p:cNvSpPr>
              <a:spLocks noChangeShapeType="1"/>
            </p:cNvSpPr>
            <p:nvPr/>
          </p:nvSpPr>
          <p:spPr bwMode="auto">
            <a:xfrm>
              <a:off x="2686051"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59" name="Line 43"/>
            <p:cNvSpPr>
              <a:spLocks noChangeShapeType="1"/>
            </p:cNvSpPr>
            <p:nvPr/>
          </p:nvSpPr>
          <p:spPr bwMode="auto">
            <a:xfrm>
              <a:off x="3314702"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60" name="Line 44"/>
            <p:cNvSpPr>
              <a:spLocks noChangeShapeType="1"/>
            </p:cNvSpPr>
            <p:nvPr/>
          </p:nvSpPr>
          <p:spPr bwMode="auto">
            <a:xfrm>
              <a:off x="3943353"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61" name="Line 45"/>
            <p:cNvSpPr>
              <a:spLocks noChangeShapeType="1"/>
            </p:cNvSpPr>
            <p:nvPr/>
          </p:nvSpPr>
          <p:spPr bwMode="auto">
            <a:xfrm>
              <a:off x="4572003" y="25860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62" name="Text Box 4"/>
            <p:cNvSpPr txBox="1">
              <a:spLocks noChangeArrowheads="1"/>
            </p:cNvSpPr>
            <p:nvPr/>
          </p:nvSpPr>
          <p:spPr bwMode="auto">
            <a:xfrm>
              <a:off x="1951038" y="2052637"/>
              <a:ext cx="3870329"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pSp>
      <p:graphicFrame>
        <p:nvGraphicFramePr>
          <p:cNvPr id="363" name="Group 46"/>
          <p:cNvGraphicFramePr>
            <a:graphicFrameLocks noGrp="1"/>
          </p:cNvGraphicFramePr>
          <p:nvPr>
            <p:extLst>
              <p:ext uri="{D42A27DB-BD31-4B8C-83A1-F6EECF244321}">
                <p14:modId xmlns:p14="http://schemas.microsoft.com/office/powerpoint/2010/main" val="876036982"/>
              </p:ext>
            </p:extLst>
          </p:nvPr>
        </p:nvGraphicFramePr>
        <p:xfrm>
          <a:off x="1371600" y="2133600"/>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spTree>
    <p:extLst>
      <p:ext uri="{BB962C8B-B14F-4D97-AF65-F5344CB8AC3E}">
        <p14:creationId xmlns:p14="http://schemas.microsoft.com/office/powerpoint/2010/main" val="276787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Min-Hash Signatures</a:t>
            </a:r>
          </a:p>
        </p:txBody>
      </p:sp>
      <mc:AlternateContent xmlns:mc="http://schemas.openxmlformats.org/markup-compatibility/2006" xmlns:a14="http://schemas.microsoft.com/office/drawing/2010/main">
        <mc:Choice Requires="a14">
          <p:sp>
            <p:nvSpPr>
              <p:cNvPr id="41987" name="Rectangle 3"/>
              <p:cNvSpPr>
                <a:spLocks noGrp="1" noChangeArrowheads="1"/>
              </p:cNvSpPr>
              <p:nvPr>
                <p:ph idx="1"/>
              </p:nvPr>
            </p:nvSpPr>
            <p:spPr>
              <a:xfrm>
                <a:off x="457200" y="1295400"/>
                <a:ext cx="8686800" cy="5410200"/>
              </a:xfrm>
            </p:spPr>
            <p:txBody>
              <a:bodyPr>
                <a:normAutofit/>
              </a:bodyPr>
              <a:lstStyle/>
              <a:p>
                <a:r>
                  <a:rPr lang="en-US" b="1" dirty="0">
                    <a:solidFill>
                      <a:srgbClr val="D60093"/>
                    </a:solidFill>
                  </a:rPr>
                  <a:t>Pick K=100 random permutations of the rows</a:t>
                </a:r>
              </a:p>
              <a:p>
                <a:r>
                  <a:rPr lang="en-US" dirty="0"/>
                  <a:t>Think of </a:t>
                </a:r>
                <a:r>
                  <a:rPr lang="en-US" b="1" i="1" dirty="0"/>
                  <a:t>sig</a:t>
                </a:r>
                <a:r>
                  <a:rPr lang="en-US" b="1" dirty="0"/>
                  <a:t>(C)</a:t>
                </a:r>
                <a:r>
                  <a:rPr lang="en-US" dirty="0"/>
                  <a:t> as a column vector</a:t>
                </a:r>
              </a:p>
              <a:p>
                <a:r>
                  <a:rPr lang="en-US" b="1" dirty="0"/>
                  <a:t>s</a:t>
                </a:r>
                <a:r>
                  <a:rPr lang="en-US" b="1" i="1" dirty="0"/>
                  <a:t>ig</a:t>
                </a:r>
                <a:r>
                  <a:rPr lang="en-US" b="1" dirty="0"/>
                  <a:t>(C)[</a:t>
                </a:r>
                <a:r>
                  <a:rPr lang="en-US" b="1" dirty="0" err="1"/>
                  <a:t>i</a:t>
                </a:r>
                <a:r>
                  <a:rPr lang="en-US" b="1" dirty="0"/>
                  <a:t>] =</a:t>
                </a:r>
                <a:r>
                  <a:rPr lang="en-US" dirty="0"/>
                  <a:t> according to the </a:t>
                </a:r>
                <a:r>
                  <a:rPr lang="en-US" i="1" dirty="0" err="1"/>
                  <a:t>i-</a:t>
                </a:r>
                <a:r>
                  <a:rPr lang="en-US" dirty="0" err="1"/>
                  <a:t>th</a:t>
                </a:r>
                <a:r>
                  <a:rPr lang="en-US" dirty="0"/>
                  <a:t> permutation, the index of the first row that has a 1 in column </a:t>
                </a:r>
                <a:r>
                  <a:rPr lang="en-US" i="1" dirty="0"/>
                  <a:t>C</a:t>
                </a:r>
              </a:p>
              <a:p>
                <a:pPr lvl="1">
                  <a:buNone/>
                </a:pPr>
                <a:r>
                  <a:rPr lang="en-US" sz="3200" b="1" i="1" dirty="0">
                    <a:latin typeface="Times New Roman" pitchFamily="18" charset="0"/>
                    <a:cs typeface="Times New Roman" pitchFamily="18" charset="0"/>
                  </a:rPr>
                  <a:t>		sig</a:t>
                </a:r>
                <a:r>
                  <a:rPr lang="en-US" sz="3200" b="1" dirty="0">
                    <a:latin typeface="Times New Roman" pitchFamily="18" charset="0"/>
                    <a:cs typeface="Times New Roman" pitchFamily="18" charset="0"/>
                  </a:rPr>
                  <a:t>(C)[</a:t>
                </a:r>
                <a:r>
                  <a:rPr lang="en-US" sz="3200" b="1" dirty="0" err="1">
                    <a:latin typeface="Times New Roman" pitchFamily="18" charset="0"/>
                    <a:cs typeface="Times New Roman" pitchFamily="18" charset="0"/>
                  </a:rPr>
                  <a:t>i</a:t>
                </a:r>
                <a:r>
                  <a:rPr lang="en-US" sz="3200" b="1" dirty="0">
                    <a:latin typeface="Times New Roman" pitchFamily="18" charset="0"/>
                    <a:cs typeface="Times New Roman" pitchFamily="18" charset="0"/>
                  </a:rPr>
                  <a:t>] = min (</a:t>
                </a:r>
                <a:r>
                  <a:rPr lang="en-US" sz="3200" b="1" dirty="0">
                    <a:latin typeface="Times New Roman" pitchFamily="18" charset="0"/>
                    <a:cs typeface="Times New Roman" pitchFamily="18" charset="0"/>
                    <a:sym typeface="Symbol"/>
                  </a:rPr>
                  <a:t></a:t>
                </a:r>
                <a:r>
                  <a:rPr lang="en-US" sz="3200" b="1" baseline="-25000" dirty="0" err="1">
                    <a:latin typeface="Times New Roman" pitchFamily="18" charset="0"/>
                    <a:cs typeface="Times New Roman" pitchFamily="18" charset="0"/>
                    <a:sym typeface="Symbol"/>
                  </a:rPr>
                  <a:t>i</a:t>
                </a:r>
                <a:r>
                  <a:rPr lang="en-US" sz="3200" b="1" dirty="0">
                    <a:latin typeface="Times New Roman" pitchFamily="18" charset="0"/>
                    <a:cs typeface="Times New Roman" pitchFamily="18" charset="0"/>
                    <a:sym typeface="Symbol"/>
                  </a:rPr>
                  <a:t>(C))</a:t>
                </a:r>
                <a:endParaRPr lang="en-US" sz="3200" b="1" dirty="0">
                  <a:latin typeface="Times New Roman" pitchFamily="18" charset="0"/>
                  <a:cs typeface="Times New Roman" pitchFamily="18" charset="0"/>
                </a:endParaRPr>
              </a:p>
              <a:p>
                <a:r>
                  <a:rPr lang="en-US" b="1" dirty="0">
                    <a:solidFill>
                      <a:srgbClr val="0000FF"/>
                    </a:solidFill>
                  </a:rPr>
                  <a:t>Note:</a:t>
                </a:r>
                <a:r>
                  <a:rPr lang="en-US" dirty="0"/>
                  <a:t> The sketch (signature) of document </a:t>
                </a:r>
                <a:r>
                  <a:rPr lang="en-US" i="1" dirty="0"/>
                  <a:t>C</a:t>
                </a:r>
                <a:r>
                  <a:rPr lang="en-US" dirty="0"/>
                  <a:t> is small  </a:t>
                </a:r>
                <a14:m>
                  <m:oMath xmlns:m="http://schemas.openxmlformats.org/officeDocument/2006/math">
                    <m:r>
                      <a:rPr lang="en-US" b="1" i="1" dirty="0" smtClean="0">
                        <a:solidFill>
                          <a:srgbClr val="0000FF"/>
                        </a:solidFill>
                        <a:latin typeface="Cambria Math"/>
                      </a:rPr>
                      <m:t>~</m:t>
                    </m:r>
                    <m:r>
                      <a:rPr lang="en-US" b="1" i="1" dirty="0" smtClean="0">
                        <a:solidFill>
                          <a:srgbClr val="0000FF"/>
                        </a:solidFill>
                        <a:latin typeface="Cambria Math"/>
                      </a:rPr>
                      <m:t>𝟏𝟎𝟎</m:t>
                    </m:r>
                  </m:oMath>
                </a14:m>
                <a:r>
                  <a:rPr lang="en-US" b="1" dirty="0">
                    <a:solidFill>
                      <a:srgbClr val="0000FF"/>
                    </a:solidFill>
                  </a:rPr>
                  <a:t> bytes!</a:t>
                </a:r>
              </a:p>
              <a:p>
                <a:pPr lvl="8"/>
                <a:endParaRPr lang="en-US" dirty="0"/>
              </a:p>
              <a:p>
                <a:r>
                  <a:rPr lang="en-US" b="1" dirty="0">
                    <a:solidFill>
                      <a:srgbClr val="008000"/>
                    </a:solidFill>
                  </a:rPr>
                  <a:t>We achieved our goal!</a:t>
                </a:r>
                <a:r>
                  <a:rPr lang="en-US" b="1" dirty="0"/>
                  <a:t> We “compressed” </a:t>
                </a:r>
                <a:br>
                  <a:rPr lang="en-US" b="1" dirty="0"/>
                </a:br>
                <a:r>
                  <a:rPr lang="en-US" b="1" dirty="0"/>
                  <a:t>long bit vectors into short signatures</a:t>
                </a:r>
              </a:p>
            </p:txBody>
          </p:sp>
        </mc:Choice>
        <mc:Fallback xmlns="">
          <p:sp>
            <p:nvSpPr>
              <p:cNvPr id="41987" name="Rectangle 3"/>
              <p:cNvSpPr>
                <a:spLocks noGrp="1" noRot="1" noChangeAspect="1" noMove="1" noResize="1" noEditPoints="1" noAdjustHandles="1" noChangeArrowheads="1" noChangeShapeType="1" noTextEdit="1"/>
              </p:cNvSpPr>
              <p:nvPr>
                <p:ph idx="1"/>
              </p:nvPr>
            </p:nvSpPr>
            <p:spPr>
              <a:xfrm>
                <a:off x="457200" y="1295400"/>
                <a:ext cx="8686800" cy="5410200"/>
              </a:xfrm>
              <a:blipFill rotWithShape="1">
                <a:blip r:embed="rId2"/>
                <a:stretch>
                  <a:fillRect t="-676" r="-112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D03F304B-AF2A-4425-83B2-D5FFE34E7216}" type="slidenum">
              <a:rPr lang="en-US"/>
              <a:pPr/>
              <a:t>38</a:t>
            </a:fld>
            <a:endParaRPr lang="en-US"/>
          </a:p>
        </p:txBody>
      </p:sp>
    </p:spTree>
    <p:extLst>
      <p:ext uri="{BB962C8B-B14F-4D97-AF65-F5344CB8AC3E}">
        <p14:creationId xmlns:p14="http://schemas.microsoft.com/office/powerpoint/2010/main" val="3019390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Trick</a:t>
            </a:r>
          </a:p>
        </p:txBody>
      </p:sp>
      <p:sp>
        <p:nvSpPr>
          <p:cNvPr id="3" name="Content Placeholder 2"/>
          <p:cNvSpPr>
            <a:spLocks noGrp="1"/>
          </p:cNvSpPr>
          <p:nvPr>
            <p:ph idx="1"/>
          </p:nvPr>
        </p:nvSpPr>
        <p:spPr>
          <a:xfrm>
            <a:off x="457200" y="1295400"/>
            <a:ext cx="8229600" cy="5486400"/>
          </a:xfrm>
        </p:spPr>
        <p:txBody>
          <a:bodyPr>
            <a:normAutofit fontScale="92500"/>
          </a:bodyPr>
          <a:lstStyle/>
          <a:p>
            <a:r>
              <a:rPr lang="en-US" b="1" dirty="0">
                <a:solidFill>
                  <a:srgbClr val="008000"/>
                </a:solidFill>
              </a:rPr>
              <a:t>Permuting rows even once is prohibitive</a:t>
            </a:r>
          </a:p>
          <a:p>
            <a:r>
              <a:rPr lang="en-US" b="1" dirty="0">
                <a:solidFill>
                  <a:srgbClr val="D60093"/>
                </a:solidFill>
              </a:rPr>
              <a:t>Row hashing!</a:t>
            </a:r>
          </a:p>
          <a:p>
            <a:pPr lvl="1"/>
            <a:r>
              <a:rPr lang="en-US" dirty="0"/>
              <a:t>Pick </a:t>
            </a:r>
            <a:r>
              <a:rPr lang="en-US" b="1" dirty="0"/>
              <a:t>K = 100</a:t>
            </a:r>
            <a:r>
              <a:rPr lang="en-US" dirty="0"/>
              <a:t> hash functions </a:t>
            </a:r>
            <a:r>
              <a:rPr lang="en-US" b="1" i="1" dirty="0" err="1"/>
              <a:t>k</a:t>
            </a:r>
            <a:r>
              <a:rPr lang="en-US" b="1" i="1" baseline="-25000" dirty="0" err="1"/>
              <a:t>i</a:t>
            </a:r>
            <a:endParaRPr lang="en-US" i="1" dirty="0">
              <a:sym typeface="Symbol"/>
            </a:endParaRPr>
          </a:p>
          <a:p>
            <a:pPr lvl="1"/>
            <a:r>
              <a:rPr lang="en-US" dirty="0">
                <a:sym typeface="Symbol"/>
              </a:rPr>
              <a:t>Ordering under </a:t>
            </a:r>
            <a:r>
              <a:rPr lang="en-US" b="1" i="1" dirty="0" err="1"/>
              <a:t>k</a:t>
            </a:r>
            <a:r>
              <a:rPr lang="en-US" b="1" i="1" baseline="-25000" dirty="0" err="1"/>
              <a:t>i</a:t>
            </a:r>
            <a:r>
              <a:rPr lang="en-US" dirty="0">
                <a:sym typeface="Symbol"/>
              </a:rPr>
              <a:t> gives a random row permutation!</a:t>
            </a:r>
          </a:p>
          <a:p>
            <a:r>
              <a:rPr lang="en-US" b="1" dirty="0">
                <a:solidFill>
                  <a:srgbClr val="0000FF"/>
                </a:solidFill>
                <a:sym typeface="Symbol"/>
              </a:rPr>
              <a:t>One-pass implementation</a:t>
            </a:r>
          </a:p>
          <a:p>
            <a:pPr lvl="1"/>
            <a:r>
              <a:rPr lang="en-US" dirty="0">
                <a:sym typeface="Symbol"/>
              </a:rPr>
              <a:t>For each column </a:t>
            </a:r>
            <a:r>
              <a:rPr lang="en-US" b="1" i="1" dirty="0">
                <a:sym typeface="Symbol"/>
              </a:rPr>
              <a:t>C</a:t>
            </a:r>
            <a:r>
              <a:rPr lang="en-US" dirty="0">
                <a:sym typeface="Symbol"/>
              </a:rPr>
              <a:t> and hash-</a:t>
            </a:r>
            <a:r>
              <a:rPr lang="en-US" dirty="0" err="1">
                <a:sym typeface="Symbol"/>
              </a:rPr>
              <a:t>func</a:t>
            </a:r>
            <a:r>
              <a:rPr lang="en-US" dirty="0">
                <a:sym typeface="Symbol"/>
              </a:rPr>
              <a:t>. </a:t>
            </a:r>
            <a:r>
              <a:rPr lang="en-US" b="1" i="1" dirty="0" err="1">
                <a:sym typeface="Symbol"/>
              </a:rPr>
              <a:t>k</a:t>
            </a:r>
            <a:r>
              <a:rPr lang="en-US" b="1" i="1" baseline="-25000" dirty="0" err="1">
                <a:sym typeface="Symbol"/>
              </a:rPr>
              <a:t>i</a:t>
            </a:r>
            <a:r>
              <a:rPr lang="en-US" dirty="0">
                <a:sym typeface="Symbol"/>
              </a:rPr>
              <a:t> keep a “slot” for the min-hash value</a:t>
            </a:r>
          </a:p>
          <a:p>
            <a:pPr lvl="1"/>
            <a:r>
              <a:rPr lang="en-US" dirty="0">
                <a:sym typeface="Symbol"/>
              </a:rPr>
              <a:t>Initialize all </a:t>
            </a:r>
            <a:r>
              <a:rPr lang="en-US" b="1" i="1" dirty="0">
                <a:sym typeface="Symbol"/>
              </a:rPr>
              <a:t>sig(C)[</a:t>
            </a:r>
            <a:r>
              <a:rPr lang="en-US" b="1" i="1" dirty="0" err="1">
                <a:sym typeface="Symbol"/>
              </a:rPr>
              <a:t>i</a:t>
            </a:r>
            <a:r>
              <a:rPr lang="en-US" b="1" i="1" dirty="0">
                <a:sym typeface="Symbol"/>
              </a:rPr>
              <a:t>] = </a:t>
            </a:r>
            <a:r>
              <a:rPr lang="en-US" b="1" dirty="0">
                <a:sym typeface="Symbol"/>
              </a:rPr>
              <a:t></a:t>
            </a:r>
          </a:p>
          <a:p>
            <a:pPr lvl="1"/>
            <a:r>
              <a:rPr lang="en-US" b="1" dirty="0">
                <a:sym typeface="Symbol"/>
              </a:rPr>
              <a:t>Scan rows looking for 1s</a:t>
            </a:r>
          </a:p>
          <a:p>
            <a:pPr lvl="2"/>
            <a:r>
              <a:rPr lang="en-US" dirty="0">
                <a:sym typeface="Symbol"/>
              </a:rPr>
              <a:t>Suppose row </a:t>
            </a:r>
            <a:r>
              <a:rPr lang="en-US" b="1" i="1" dirty="0">
                <a:sym typeface="Symbol"/>
              </a:rPr>
              <a:t>j</a:t>
            </a:r>
            <a:r>
              <a:rPr lang="en-US" dirty="0">
                <a:sym typeface="Symbol"/>
              </a:rPr>
              <a:t> has 1 in column </a:t>
            </a:r>
            <a:r>
              <a:rPr lang="en-US" b="1" i="1" dirty="0">
                <a:sym typeface="Symbol"/>
              </a:rPr>
              <a:t>C</a:t>
            </a:r>
            <a:endParaRPr lang="en-US" b="1" i="1" baseline="-25000" dirty="0">
              <a:sym typeface="Symbol"/>
            </a:endParaRPr>
          </a:p>
          <a:p>
            <a:pPr lvl="2"/>
            <a:r>
              <a:rPr lang="en-US" dirty="0">
                <a:sym typeface="Symbol"/>
              </a:rPr>
              <a:t>Then for each </a:t>
            </a:r>
            <a:r>
              <a:rPr lang="en-US" b="1" i="1" dirty="0" err="1">
                <a:sym typeface="Symbol"/>
              </a:rPr>
              <a:t>k</a:t>
            </a:r>
            <a:r>
              <a:rPr lang="en-US" b="1" i="1" baseline="-25000" dirty="0" err="1">
                <a:sym typeface="Symbol"/>
              </a:rPr>
              <a:t>i</a:t>
            </a:r>
            <a:r>
              <a:rPr lang="en-US" b="1" baseline="-25000" dirty="0">
                <a:sym typeface="Symbol"/>
              </a:rPr>
              <a:t> </a:t>
            </a:r>
            <a:r>
              <a:rPr lang="en-US" dirty="0">
                <a:sym typeface="Symbol"/>
              </a:rPr>
              <a:t>:</a:t>
            </a:r>
          </a:p>
          <a:p>
            <a:pPr lvl="3"/>
            <a:r>
              <a:rPr lang="en-US" dirty="0">
                <a:sym typeface="Symbol"/>
              </a:rPr>
              <a:t>If </a:t>
            </a:r>
            <a:r>
              <a:rPr lang="en-US" b="1" i="1" dirty="0" err="1">
                <a:sym typeface="Symbol"/>
              </a:rPr>
              <a:t>k</a:t>
            </a:r>
            <a:r>
              <a:rPr lang="en-US" b="1" i="1" baseline="-25000" dirty="0" err="1">
                <a:sym typeface="Symbol"/>
              </a:rPr>
              <a:t>i</a:t>
            </a:r>
            <a:r>
              <a:rPr lang="en-US" b="1" i="1" dirty="0">
                <a:sym typeface="Symbol"/>
              </a:rPr>
              <a:t>(j) &lt; sig(C)[</a:t>
            </a:r>
            <a:r>
              <a:rPr lang="en-US" b="1" i="1" dirty="0" err="1">
                <a:sym typeface="Symbol"/>
              </a:rPr>
              <a:t>i</a:t>
            </a:r>
            <a:r>
              <a:rPr lang="en-US" b="1" i="1" dirty="0">
                <a:sym typeface="Symbol"/>
              </a:rPr>
              <a:t>]</a:t>
            </a:r>
            <a:r>
              <a:rPr lang="en-US" dirty="0">
                <a:sym typeface="Symbol"/>
              </a:rPr>
              <a:t>, then </a:t>
            </a:r>
            <a:r>
              <a:rPr lang="en-US" b="1" i="1" dirty="0">
                <a:sym typeface="Symbol"/>
              </a:rPr>
              <a:t>sig(C)[</a:t>
            </a:r>
            <a:r>
              <a:rPr lang="en-US" b="1" i="1" dirty="0" err="1">
                <a:sym typeface="Symbol"/>
              </a:rPr>
              <a:t>i</a:t>
            </a:r>
            <a:r>
              <a:rPr lang="en-US" b="1" i="1" dirty="0">
                <a:sym typeface="Symbol"/>
              </a:rPr>
              <a:t>]  </a:t>
            </a:r>
            <a:r>
              <a:rPr lang="en-US" b="1" i="1" dirty="0" err="1">
                <a:sym typeface="Symbol"/>
              </a:rPr>
              <a:t>k</a:t>
            </a:r>
            <a:r>
              <a:rPr lang="en-US" b="1" i="1" baseline="-25000" dirty="0" err="1">
                <a:sym typeface="Symbol"/>
              </a:rPr>
              <a:t>i</a:t>
            </a:r>
            <a:r>
              <a:rPr lang="en-US" b="1" i="1" dirty="0">
                <a:sym typeface="Symbol"/>
              </a:rPr>
              <a:t>(j)</a:t>
            </a:r>
            <a:endParaRPr lang="en-US" b="1" i="1"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How to pick a random</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hash function h(x)?</a:t>
            </a:r>
          </a:p>
          <a:p>
            <a:r>
              <a:rPr lang="en-US" sz="1600" b="1" dirty="0">
                <a:solidFill>
                  <a:srgbClr val="D60093"/>
                </a:solidFill>
                <a:latin typeface="Arial" pitchFamily="34" charset="0"/>
                <a:cs typeface="Arial" pitchFamily="34" charset="0"/>
              </a:rPr>
              <a:t>Universal hashing:</a:t>
            </a:r>
          </a:p>
          <a:p>
            <a:r>
              <a:rPr lang="en-US" sz="1600" i="1" dirty="0" err="1">
                <a:latin typeface="Arial" pitchFamily="34" charset="0"/>
                <a:cs typeface="Arial" pitchFamily="34" charset="0"/>
              </a:rPr>
              <a:t>h</a:t>
            </a:r>
            <a:r>
              <a:rPr lang="en-US" sz="1600" i="1" baseline="-25000" dirty="0" err="1">
                <a:latin typeface="Arial" pitchFamily="34" charset="0"/>
                <a:cs typeface="Arial" pitchFamily="34" charset="0"/>
              </a:rPr>
              <a:t>a,b</a:t>
            </a:r>
            <a:r>
              <a:rPr lang="en-US" sz="1600" i="1" dirty="0">
                <a:latin typeface="Arial" pitchFamily="34" charset="0"/>
                <a:cs typeface="Arial" pitchFamily="34" charset="0"/>
              </a:rPr>
              <a:t>(x)=((</a:t>
            </a:r>
            <a:r>
              <a:rPr lang="en-US" sz="1600" i="1" dirty="0" err="1">
                <a:latin typeface="Arial" pitchFamily="34" charset="0"/>
                <a:cs typeface="Arial" pitchFamily="34" charset="0"/>
              </a:rPr>
              <a:t>a·x+b</a:t>
            </a:r>
            <a:r>
              <a:rPr lang="en-US" sz="1600" i="1" dirty="0">
                <a:latin typeface="Arial" pitchFamily="34" charset="0"/>
                <a:cs typeface="Arial" pitchFamily="34" charset="0"/>
              </a:rPr>
              <a:t>) mod p) </a:t>
            </a:r>
            <a:r>
              <a:rPr lang="en-US" sz="1600" dirty="0">
                <a:latin typeface="Arial" pitchFamily="34" charset="0"/>
                <a:cs typeface="Arial" pitchFamily="34" charset="0"/>
              </a:rPr>
              <a:t>mod</a:t>
            </a:r>
            <a:r>
              <a:rPr lang="en-US" sz="1600" i="1" dirty="0">
                <a:latin typeface="Arial" pitchFamily="34" charset="0"/>
                <a:cs typeface="Arial" pitchFamily="34" charset="0"/>
              </a:rPr>
              <a:t> N</a:t>
            </a:r>
          </a:p>
          <a:p>
            <a:r>
              <a:rPr lang="en-US" sz="1600" dirty="0">
                <a:latin typeface="Arial" pitchFamily="34" charset="0"/>
                <a:cs typeface="Arial" pitchFamily="34" charset="0"/>
              </a:rPr>
              <a:t>where:</a:t>
            </a:r>
          </a:p>
          <a:p>
            <a:r>
              <a:rPr lang="en-US" sz="1600" dirty="0" err="1">
                <a:latin typeface="Arial" pitchFamily="34" charset="0"/>
                <a:cs typeface="Arial" pitchFamily="34" charset="0"/>
              </a:rPr>
              <a:t>a,b</a:t>
            </a:r>
            <a:r>
              <a:rPr lang="en-US" sz="1600" dirty="0">
                <a:latin typeface="Arial" pitchFamily="34" charset="0"/>
                <a:cs typeface="Arial" pitchFamily="34" charset="0"/>
              </a:rPr>
              <a:t> … random integers</a:t>
            </a:r>
          </a:p>
          <a:p>
            <a:r>
              <a:rPr lang="en-US" sz="1600" dirty="0">
                <a:latin typeface="Arial" pitchFamily="34" charset="0"/>
                <a:cs typeface="Arial" pitchFamily="34" charset="0"/>
              </a:rPr>
              <a:t>p … prime number (p &gt; 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4BF1135-079C-4173-E3A9-4A187A2B0BFF}"/>
                  </a:ext>
                </a:extLst>
              </p14:cNvPr>
              <p14:cNvContentPartPr/>
              <p14:nvPr/>
            </p14:nvContentPartPr>
            <p14:xfrm>
              <a:off x="7593527" y="1239887"/>
              <a:ext cx="812520" cy="2564640"/>
            </p14:xfrm>
          </p:contentPart>
        </mc:Choice>
        <mc:Fallback>
          <p:pic>
            <p:nvPicPr>
              <p:cNvPr id="4" name="Ink 3">
                <a:extLst>
                  <a:ext uri="{FF2B5EF4-FFF2-40B4-BE49-F238E27FC236}">
                    <a16:creationId xmlns:a16="http://schemas.microsoft.com/office/drawing/2014/main" id="{B4BF1135-079C-4173-E3A9-4A187A2B0BFF}"/>
                  </a:ext>
                </a:extLst>
              </p:cNvPr>
              <p:cNvPicPr/>
              <p:nvPr/>
            </p:nvPicPr>
            <p:blipFill>
              <a:blip r:embed="rId3"/>
              <a:stretch>
                <a:fillRect/>
              </a:stretch>
            </p:blipFill>
            <p:spPr>
              <a:xfrm>
                <a:off x="7539527" y="1131887"/>
                <a:ext cx="920160" cy="2780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8ACB71DE-73DA-816A-2531-D928CFD216A9}"/>
                  </a:ext>
                </a:extLst>
              </p14:cNvPr>
              <p14:cNvContentPartPr/>
              <p14:nvPr/>
            </p14:nvContentPartPr>
            <p14:xfrm>
              <a:off x="7807367" y="4005047"/>
              <a:ext cx="616320" cy="1680480"/>
            </p14:xfrm>
          </p:contentPart>
        </mc:Choice>
        <mc:Fallback>
          <p:pic>
            <p:nvPicPr>
              <p:cNvPr id="8" name="Ink 7">
                <a:extLst>
                  <a:ext uri="{FF2B5EF4-FFF2-40B4-BE49-F238E27FC236}">
                    <a16:creationId xmlns:a16="http://schemas.microsoft.com/office/drawing/2014/main" id="{8ACB71DE-73DA-816A-2531-D928CFD216A9}"/>
                  </a:ext>
                </a:extLst>
              </p:cNvPr>
              <p:cNvPicPr/>
              <p:nvPr/>
            </p:nvPicPr>
            <p:blipFill>
              <a:blip r:embed="rId5"/>
              <a:stretch>
                <a:fillRect/>
              </a:stretch>
            </p:blipFill>
            <p:spPr>
              <a:xfrm>
                <a:off x="7753367" y="3897407"/>
                <a:ext cx="723960" cy="1896120"/>
              </a:xfrm>
              <a:prstGeom prst="rect">
                <a:avLst/>
              </a:prstGeom>
            </p:spPr>
          </p:pic>
        </mc:Fallback>
      </mc:AlternateContent>
    </p:spTree>
    <p:extLst>
      <p:ext uri="{BB962C8B-B14F-4D97-AF65-F5344CB8AC3E}">
        <p14:creationId xmlns:p14="http://schemas.microsoft.com/office/powerpoint/2010/main" val="140976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easer_input"/>
          <p:cNvPicPr>
            <a:picLocks noChangeAspect="1" noChangeArrowheads="1"/>
          </p:cNvPicPr>
          <p:nvPr/>
        </p:nvPicPr>
        <p:blipFill>
          <a:blip r:embed="rId3" cstate="print"/>
          <a:srcRect/>
          <a:stretch>
            <a:fillRect/>
          </a:stretch>
        </p:blipFill>
        <p:spPr bwMode="auto">
          <a:xfrm>
            <a:off x="3624263" y="2997200"/>
            <a:ext cx="1895475" cy="1422400"/>
          </a:xfrm>
          <a:prstGeom prst="rect">
            <a:avLst/>
          </a:prstGeom>
          <a:noFill/>
        </p:spPr>
      </p:pic>
      <p:sp>
        <p:nvSpPr>
          <p:cNvPr id="151557" name="Rectangle 5"/>
          <p:cNvSpPr>
            <a:spLocks noGrp="1" noChangeArrowheads="1"/>
          </p:cNvSpPr>
          <p:nvPr>
            <p:ph type="title"/>
          </p:nvPr>
        </p:nvSpPr>
        <p:spPr>
          <a:noFill/>
          <a:ln/>
        </p:spPr>
        <p:txBody>
          <a:bodyPr/>
          <a:lstStyle/>
          <a:p>
            <a:r>
              <a:rPr lang="en-US" dirty="0"/>
              <a:t>Scene Completion Problem </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a:t>
            </a:fld>
            <a:endParaRPr lang="en-US"/>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8"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358948619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Locality Sensitive Hashing</a:t>
            </a:r>
          </a:p>
        </p:txBody>
      </p:sp>
      <p:sp>
        <p:nvSpPr>
          <p:cNvPr id="12" name="Subtitle 11"/>
          <p:cNvSpPr>
            <a:spLocks noGrp="1"/>
          </p:cNvSpPr>
          <p:nvPr>
            <p:ph type="subTitle" idx="1"/>
          </p:nvPr>
        </p:nvSpPr>
        <p:spPr>
          <a:xfrm>
            <a:off x="685800" y="5257800"/>
            <a:ext cx="8077200" cy="1499616"/>
          </a:xfrm>
        </p:spPr>
        <p:txBody>
          <a:bodyPr>
            <a:noAutofit/>
          </a:bodyPr>
          <a:lstStyle/>
          <a:p>
            <a:pPr marL="2401824" lvl="8" indent="-609600">
              <a:buFont typeface="Monotype Sorts" pitchFamily="2" charset="2"/>
              <a:buAutoNum type="arabicPeriod"/>
            </a:pPr>
            <a:endParaRPr lang="en-US" sz="2800" dirty="0"/>
          </a:p>
          <a:p>
            <a:r>
              <a:rPr lang="en-US" sz="3200" b="1" dirty="0"/>
              <a:t>Step 3: </a:t>
            </a:r>
            <a:r>
              <a:rPr lang="en-US" sz="3200" b="1" i="1" dirty="0">
                <a:solidFill>
                  <a:srgbClr val="FF0066"/>
                </a:solidFill>
              </a:rPr>
              <a:t>Locality-Sensitive Hashing:</a:t>
            </a:r>
            <a:r>
              <a:rPr lang="en-US" sz="3200" dirty="0"/>
              <a:t> </a:t>
            </a:r>
            <a:br>
              <a:rPr lang="sl-SI" sz="3200" dirty="0"/>
            </a:br>
            <a:r>
              <a:rPr lang="en-US" sz="3200" dirty="0"/>
              <a:t>Focus on pairs of signatures likely to be from similar documents</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2" name="Group 19"/>
          <p:cNvGrpSpPr>
            <a:grpSpLocks/>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a:t>The set</a:t>
              </a:r>
            </a:p>
            <a:p>
              <a:r>
                <a:rPr lang="en-US" sz="1800"/>
                <a:t>of strings</a:t>
              </a:r>
            </a:p>
            <a:p>
              <a:r>
                <a:rPr lang="en-US" sz="1800"/>
                <a:t>of length </a:t>
              </a:r>
              <a:r>
                <a:rPr lang="en-US" sz="1800" i="1"/>
                <a:t>k</a:t>
              </a:r>
            </a:p>
            <a:p>
              <a:r>
                <a:rPr lang="en-US" sz="1800"/>
                <a:t>that appear</a:t>
              </a:r>
            </a:p>
            <a:p>
              <a:r>
                <a:rPr lang="en-US" sz="1800"/>
                <a:t>in the doc-</a:t>
              </a:r>
            </a:p>
            <a:p>
              <a:r>
                <a:rPr lang="en-US" sz="1800"/>
                <a:t>ument</a:t>
              </a:r>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3"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8" name="Group 21"/>
          <p:cNvGrpSpPr>
            <a:grpSpLocks/>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t>Locality-</a:t>
              </a:r>
            </a:p>
            <a:p>
              <a:pPr algn="ctr"/>
              <a:r>
                <a:rPr lang="en-US" sz="1800" dirty="0"/>
                <a:t>Sensitive</a:t>
              </a:r>
            </a:p>
            <a:p>
              <a:pPr algn="ctr"/>
              <a:r>
                <a:rPr lang="en-US" sz="1800" dirty="0"/>
                <a:t>Hashing</a:t>
              </a:r>
            </a:p>
          </p:txBody>
        </p:sp>
        <p:sp>
          <p:nvSpPr>
            <p:cNvPr id="1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headEnd/>
              <a:tailEnd/>
            </a:ln>
            <a:effectLst/>
          </p:spPr>
          <p:txBody>
            <a:bodyPr wrap="none">
              <a:spAutoFit/>
            </a:bodyPr>
            <a:lstStyle/>
            <a:p>
              <a:r>
                <a:rPr lang="en-US" sz="1800" b="1" i="1" dirty="0">
                  <a:solidFill>
                    <a:srgbClr val="FF0066"/>
                  </a:solidFill>
                </a:rPr>
                <a:t>Candidate</a:t>
              </a:r>
            </a:p>
            <a:p>
              <a:r>
                <a:rPr lang="en-US" sz="1800" b="1" i="1" dirty="0">
                  <a:solidFill>
                    <a:srgbClr val="FF0066"/>
                  </a:solidFill>
                </a:rPr>
                <a:t>pairs:</a:t>
              </a:r>
              <a:endParaRPr lang="en-US" sz="1800" b="1" dirty="0"/>
            </a:p>
            <a:p>
              <a:r>
                <a:rPr lang="en-US" sz="1800" dirty="0"/>
                <a:t>those pairs</a:t>
              </a:r>
            </a:p>
            <a:p>
              <a:r>
                <a:rPr lang="en-US" sz="1800" dirty="0"/>
                <a:t>of signatures</a:t>
              </a:r>
            </a:p>
            <a:p>
              <a:r>
                <a:rPr lang="en-US" sz="1800" dirty="0"/>
                <a:t>that we need</a:t>
              </a:r>
            </a:p>
            <a:p>
              <a:r>
                <a:rPr lang="en-US" sz="1800" dirty="0"/>
                <a:t>to test for</a:t>
              </a:r>
            </a:p>
            <a:p>
              <a:r>
                <a:rPr lang="en-US" sz="1800" dirty="0"/>
                <a:t>similarity</a:t>
              </a:r>
            </a:p>
          </p:txBody>
        </p:sp>
      </p:grpSp>
    </p:spTree>
    <p:extLst>
      <p:ext uri="{BB962C8B-B14F-4D97-AF65-F5344CB8AC3E}">
        <p14:creationId xmlns:p14="http://schemas.microsoft.com/office/powerpoint/2010/main" val="385341276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a:t>LSH: First Cut</a:t>
            </a:r>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a:solidFill>
                  <a:srgbClr val="0000FF"/>
                </a:solidFill>
              </a:rPr>
              <a:t>Find documents with </a:t>
            </a:r>
            <a:r>
              <a:rPr lang="en-US" dirty="0" err="1">
                <a:solidFill>
                  <a:srgbClr val="0000FF"/>
                </a:solidFill>
              </a:rPr>
              <a:t>Jaccard</a:t>
            </a:r>
            <a:r>
              <a:rPr lang="en-US" dirty="0">
                <a:solidFill>
                  <a:srgbClr val="0000FF"/>
                </a:solidFill>
              </a:rPr>
              <a:t> similarity at least </a:t>
            </a:r>
            <a:r>
              <a:rPr lang="en-US" b="1" i="1" dirty="0">
                <a:solidFill>
                  <a:srgbClr val="0000FF"/>
                </a:solidFill>
              </a:rPr>
              <a:t>s</a:t>
            </a:r>
            <a:r>
              <a:rPr lang="en-US" i="1" dirty="0">
                <a:solidFill>
                  <a:schemeClr val="accent2"/>
                </a:solidFill>
              </a:rPr>
              <a:t> </a:t>
            </a:r>
            <a:r>
              <a:rPr lang="en-US" dirty="0"/>
              <a:t>(for some similarity threshold, e.g.,</a:t>
            </a:r>
            <a:r>
              <a:rPr lang="en-US" i="1" dirty="0"/>
              <a:t> </a:t>
            </a:r>
            <a:r>
              <a:rPr lang="en-US" b="1" i="1" dirty="0"/>
              <a:t>s</a:t>
            </a:r>
            <a:r>
              <a:rPr lang="en-US" dirty="0"/>
              <a:t>=0.8)</a:t>
            </a:r>
            <a:endParaRPr lang="en-US" i="1" dirty="0">
              <a:solidFill>
                <a:schemeClr val="accent2"/>
              </a:solidFill>
            </a:endParaRPr>
          </a:p>
          <a:p>
            <a:pPr lvl="8"/>
            <a:endParaRPr lang="en-US" b="1" dirty="0"/>
          </a:p>
          <a:p>
            <a:r>
              <a:rPr lang="en-US" b="1" dirty="0"/>
              <a:t>LSH – </a:t>
            </a:r>
            <a:r>
              <a:rPr lang="en-US" b="1" dirty="0">
                <a:solidFill>
                  <a:srgbClr val="0000FF"/>
                </a:solidFill>
              </a:rPr>
              <a:t>General idea:</a:t>
            </a:r>
            <a:r>
              <a:rPr lang="en-US" dirty="0"/>
              <a:t> Use a function </a:t>
            </a:r>
            <a:r>
              <a:rPr lang="en-US" b="1" i="1" dirty="0"/>
              <a:t>f(</a:t>
            </a:r>
            <a:r>
              <a:rPr lang="en-US" b="1" i="1" dirty="0" err="1"/>
              <a:t>x,y</a:t>
            </a:r>
            <a:r>
              <a:rPr lang="en-US" b="1" i="1" dirty="0"/>
              <a:t>)</a:t>
            </a:r>
            <a:r>
              <a:rPr lang="en-US" dirty="0"/>
              <a:t> that tells whether </a:t>
            </a:r>
            <a:r>
              <a:rPr lang="en-US" b="1" i="1" dirty="0"/>
              <a:t>x</a:t>
            </a:r>
            <a:r>
              <a:rPr lang="en-US" dirty="0"/>
              <a:t> and </a:t>
            </a:r>
            <a:r>
              <a:rPr lang="en-US" b="1" i="1" dirty="0"/>
              <a:t>y</a:t>
            </a:r>
            <a:r>
              <a:rPr lang="en-US" dirty="0"/>
              <a:t> is a </a:t>
            </a:r>
            <a:r>
              <a:rPr lang="en-US" b="1" i="1" dirty="0">
                <a:solidFill>
                  <a:srgbClr val="FF0066"/>
                </a:solidFill>
              </a:rPr>
              <a:t>candidate pair</a:t>
            </a:r>
            <a:r>
              <a:rPr lang="en-US" i="1" dirty="0">
                <a:solidFill>
                  <a:srgbClr val="FF0066"/>
                </a:solidFill>
              </a:rPr>
              <a:t>:</a:t>
            </a:r>
            <a:r>
              <a:rPr lang="en-US" dirty="0"/>
              <a:t> a pair of elements whose similarity must be evaluated</a:t>
            </a:r>
          </a:p>
          <a:p>
            <a:pPr lvl="8"/>
            <a:endParaRPr lang="en-US" b="1" dirty="0">
              <a:solidFill>
                <a:srgbClr val="008000"/>
              </a:solidFill>
            </a:endParaRPr>
          </a:p>
          <a:p>
            <a:r>
              <a:rPr lang="en-US" b="1" dirty="0">
                <a:solidFill>
                  <a:srgbClr val="008000"/>
                </a:solidFill>
              </a:rPr>
              <a:t>For Min-Hash matrices: </a:t>
            </a:r>
          </a:p>
          <a:p>
            <a:pPr lvl="1"/>
            <a:r>
              <a:rPr lang="en-US" dirty="0"/>
              <a:t>Hash columns of </a:t>
            </a:r>
            <a:r>
              <a:rPr lang="en-US" dirty="0">
                <a:solidFill>
                  <a:srgbClr val="FF0066"/>
                </a:solidFill>
              </a:rPr>
              <a:t>signature matrix </a:t>
            </a:r>
            <a:r>
              <a:rPr lang="en-US" b="1" i="1" dirty="0">
                <a:solidFill>
                  <a:srgbClr val="FF0066"/>
                </a:solidFill>
              </a:rPr>
              <a:t>M</a:t>
            </a:r>
            <a:r>
              <a:rPr lang="en-US" dirty="0"/>
              <a:t> to many buckets</a:t>
            </a:r>
          </a:p>
          <a:p>
            <a:pPr lvl="1"/>
            <a:r>
              <a:rPr lang="en-US" dirty="0"/>
              <a:t>Each pair of documents that hashes into the </a:t>
            </a:r>
            <a:br>
              <a:rPr lang="en-US" dirty="0"/>
            </a:br>
            <a:r>
              <a:rPr lang="en-US" dirty="0"/>
              <a:t>same bucket is a </a:t>
            </a:r>
            <a:r>
              <a:rPr lang="en-US" b="1" dirty="0">
                <a:solidFill>
                  <a:srgbClr val="FF0066"/>
                </a:solidFill>
              </a:rPr>
              <a:t>candidate pair</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8"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9"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0"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71052108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a:t>Candidates from Min-Hash</a:t>
            </a:r>
          </a:p>
        </p:txBody>
      </p:sp>
      <p:sp>
        <p:nvSpPr>
          <p:cNvPr id="3" name="Content Placeholder 2"/>
          <p:cNvSpPr>
            <a:spLocks noGrp="1"/>
          </p:cNvSpPr>
          <p:nvPr>
            <p:ph idx="1"/>
          </p:nvPr>
        </p:nvSpPr>
        <p:spPr>
          <a:xfrm>
            <a:off x="457200" y="1524000"/>
            <a:ext cx="8229600" cy="5029201"/>
          </a:xfrm>
        </p:spPr>
        <p:txBody>
          <a:bodyPr>
            <a:normAutofit/>
          </a:bodyPr>
          <a:lstStyle/>
          <a:p>
            <a:r>
              <a:rPr lang="en-US" b="1" dirty="0">
                <a:solidFill>
                  <a:srgbClr val="0000FF"/>
                </a:solidFill>
              </a:rPr>
              <a:t>Pick a similarity threshold </a:t>
            </a:r>
            <a:r>
              <a:rPr lang="en-US" b="1" i="1" dirty="0">
                <a:solidFill>
                  <a:srgbClr val="0000FF"/>
                </a:solidFill>
              </a:rPr>
              <a:t>s</a:t>
            </a:r>
            <a:r>
              <a:rPr lang="en-US" b="1" dirty="0">
                <a:solidFill>
                  <a:srgbClr val="0000FF"/>
                </a:solidFill>
              </a:rPr>
              <a:t> (0 &lt; s &lt; 1)</a:t>
            </a:r>
          </a:p>
          <a:p>
            <a:pPr lvl="8"/>
            <a:endParaRPr lang="en-US" dirty="0"/>
          </a:p>
          <a:p>
            <a:r>
              <a:rPr lang="en-US" dirty="0"/>
              <a:t>Columns </a:t>
            </a:r>
            <a:r>
              <a:rPr lang="en-US" b="1" i="1" dirty="0"/>
              <a:t>x</a:t>
            </a:r>
            <a:r>
              <a:rPr lang="en-US" i="1" dirty="0"/>
              <a:t> </a:t>
            </a:r>
            <a:r>
              <a:rPr lang="en-US" dirty="0"/>
              <a:t>and </a:t>
            </a:r>
            <a:r>
              <a:rPr lang="en-US" b="1" i="1" dirty="0"/>
              <a:t>y</a:t>
            </a:r>
            <a:r>
              <a:rPr lang="en-US" dirty="0"/>
              <a:t> of </a:t>
            </a:r>
            <a:r>
              <a:rPr lang="en-US" b="1" i="1" dirty="0"/>
              <a:t>M</a:t>
            </a:r>
            <a:r>
              <a:rPr lang="en-US" dirty="0"/>
              <a:t> are a </a:t>
            </a:r>
            <a:r>
              <a:rPr lang="en-US" b="1" dirty="0">
                <a:solidFill>
                  <a:srgbClr val="FF0066"/>
                </a:solidFill>
              </a:rPr>
              <a:t>candidate pair</a:t>
            </a:r>
            <a:r>
              <a:rPr lang="en-US" dirty="0"/>
              <a:t> if their signatures agree on at least fraction </a:t>
            </a:r>
            <a:r>
              <a:rPr lang="en-US" b="1" i="1" dirty="0"/>
              <a:t>s</a:t>
            </a:r>
            <a:r>
              <a:rPr lang="en-US" dirty="0"/>
              <a:t> of their rows: </a:t>
            </a:r>
            <a:br>
              <a:rPr lang="en-US" dirty="0"/>
            </a:br>
            <a:r>
              <a:rPr lang="en-US" b="1" i="1" dirty="0"/>
              <a:t>M</a:t>
            </a:r>
            <a:r>
              <a:rPr lang="en-US" b="1" dirty="0"/>
              <a:t> (</a:t>
            </a:r>
            <a:r>
              <a:rPr lang="en-US" b="1" i="1" dirty="0" err="1"/>
              <a:t>i</a:t>
            </a:r>
            <a:r>
              <a:rPr lang="en-US" b="1" i="1" dirty="0"/>
              <a:t>, x</a:t>
            </a:r>
            <a:r>
              <a:rPr lang="en-US" b="1" dirty="0"/>
              <a:t>) = </a:t>
            </a:r>
            <a:r>
              <a:rPr lang="en-US" b="1" i="1" dirty="0"/>
              <a:t>M</a:t>
            </a:r>
            <a:r>
              <a:rPr lang="en-US" b="1" dirty="0"/>
              <a:t> (</a:t>
            </a:r>
            <a:r>
              <a:rPr lang="en-US" b="1" i="1" dirty="0" err="1"/>
              <a:t>i</a:t>
            </a:r>
            <a:r>
              <a:rPr lang="en-US" b="1" i="1" dirty="0"/>
              <a:t>, y</a:t>
            </a:r>
            <a:r>
              <a:rPr lang="en-US" b="1" dirty="0"/>
              <a:t>)</a:t>
            </a:r>
            <a:r>
              <a:rPr lang="en-US" dirty="0"/>
              <a:t> for at least </a:t>
            </a:r>
            <a:r>
              <a:rPr lang="en-US" dirty="0" err="1"/>
              <a:t>frac</a:t>
            </a:r>
            <a:r>
              <a:rPr lang="en-US" dirty="0"/>
              <a:t>. </a:t>
            </a:r>
            <a:r>
              <a:rPr lang="en-US" b="1" i="1" dirty="0"/>
              <a:t>s</a:t>
            </a:r>
            <a:r>
              <a:rPr lang="en-US" dirty="0"/>
              <a:t> values of </a:t>
            </a:r>
            <a:r>
              <a:rPr lang="en-US" b="1" i="1" dirty="0" err="1"/>
              <a:t>i</a:t>
            </a:r>
            <a:endParaRPr lang="en-US" b="1" dirty="0"/>
          </a:p>
          <a:p>
            <a:pPr lvl="1"/>
            <a:r>
              <a:rPr lang="en-US" dirty="0"/>
              <a:t>We expect documents </a:t>
            </a:r>
            <a:r>
              <a:rPr lang="en-US" b="1" i="1" dirty="0"/>
              <a:t>x</a:t>
            </a:r>
            <a:r>
              <a:rPr lang="en-US" dirty="0"/>
              <a:t> and </a:t>
            </a:r>
            <a:r>
              <a:rPr lang="en-US" b="1" i="1" dirty="0"/>
              <a:t>y</a:t>
            </a:r>
            <a:r>
              <a:rPr lang="en-US" dirty="0"/>
              <a:t> to have the same (</a:t>
            </a:r>
            <a:r>
              <a:rPr lang="en-US" dirty="0" err="1"/>
              <a:t>Jaccard</a:t>
            </a:r>
            <a:r>
              <a:rPr lang="en-US" dirty="0"/>
              <a:t>) similarity as their signatures</a:t>
            </a:r>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42</a:t>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2"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3"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BBA6A27-AAEB-B219-329F-90133D689D27}"/>
                  </a:ext>
                </a:extLst>
              </p14:cNvPr>
              <p14:cNvContentPartPr/>
              <p14:nvPr/>
            </p14:nvContentPartPr>
            <p14:xfrm>
              <a:off x="4760687" y="3229967"/>
              <a:ext cx="360" cy="360"/>
            </p14:xfrm>
          </p:contentPart>
        </mc:Choice>
        <mc:Fallback>
          <p:pic>
            <p:nvPicPr>
              <p:cNvPr id="4" name="Ink 3">
                <a:extLst>
                  <a:ext uri="{FF2B5EF4-FFF2-40B4-BE49-F238E27FC236}">
                    <a16:creationId xmlns:a16="http://schemas.microsoft.com/office/drawing/2014/main" id="{ABBA6A27-AAEB-B219-329F-90133D689D27}"/>
                  </a:ext>
                </a:extLst>
              </p:cNvPr>
              <p:cNvPicPr/>
              <p:nvPr/>
            </p:nvPicPr>
            <p:blipFill>
              <a:blip r:embed="rId4"/>
              <a:stretch>
                <a:fillRect/>
              </a:stretch>
            </p:blipFill>
            <p:spPr>
              <a:xfrm>
                <a:off x="4706687" y="3121967"/>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FF2A2965-6CFF-BEE7-1CE6-73901805AB96}"/>
                  </a:ext>
                </a:extLst>
              </p14:cNvPr>
              <p14:cNvContentPartPr/>
              <p14:nvPr/>
            </p14:nvContentPartPr>
            <p14:xfrm>
              <a:off x="4347407" y="3039527"/>
              <a:ext cx="4256640" cy="300960"/>
            </p14:xfrm>
          </p:contentPart>
        </mc:Choice>
        <mc:Fallback>
          <p:pic>
            <p:nvPicPr>
              <p:cNvPr id="7" name="Ink 6">
                <a:extLst>
                  <a:ext uri="{FF2B5EF4-FFF2-40B4-BE49-F238E27FC236}">
                    <a16:creationId xmlns:a16="http://schemas.microsoft.com/office/drawing/2014/main" id="{FF2A2965-6CFF-BEE7-1CE6-73901805AB96}"/>
                  </a:ext>
                </a:extLst>
              </p:cNvPr>
              <p:cNvPicPr/>
              <p:nvPr/>
            </p:nvPicPr>
            <p:blipFill>
              <a:blip r:embed="rId6"/>
              <a:stretch>
                <a:fillRect/>
              </a:stretch>
            </p:blipFill>
            <p:spPr>
              <a:xfrm>
                <a:off x="4293767" y="2931887"/>
                <a:ext cx="4364280" cy="516600"/>
              </a:xfrm>
              <a:prstGeom prst="rect">
                <a:avLst/>
              </a:prstGeom>
            </p:spPr>
          </p:pic>
        </mc:Fallback>
      </mc:AlternateContent>
    </p:spTree>
    <p:extLst>
      <p:ext uri="{BB962C8B-B14F-4D97-AF65-F5344CB8AC3E}">
        <p14:creationId xmlns:p14="http://schemas.microsoft.com/office/powerpoint/2010/main" val="3448232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a:t>LSH for Min-Hash</a:t>
            </a:r>
          </a:p>
        </p:txBody>
      </p:sp>
      <p:sp>
        <p:nvSpPr>
          <p:cNvPr id="3" name="Content Placeholder 2"/>
          <p:cNvSpPr>
            <a:spLocks noGrp="1"/>
          </p:cNvSpPr>
          <p:nvPr>
            <p:ph idx="1"/>
          </p:nvPr>
        </p:nvSpPr>
        <p:spPr>
          <a:xfrm>
            <a:off x="457201" y="1295400"/>
            <a:ext cx="7391400" cy="5257801"/>
          </a:xfrm>
        </p:spPr>
        <p:txBody>
          <a:bodyPr/>
          <a:lstStyle/>
          <a:p>
            <a:r>
              <a:rPr lang="en-US" b="1" dirty="0">
                <a:solidFill>
                  <a:srgbClr val="0000FF"/>
                </a:solidFill>
              </a:rPr>
              <a:t>Big idea:</a:t>
            </a:r>
            <a:r>
              <a:rPr lang="en-US" b="1" dirty="0">
                <a:solidFill>
                  <a:srgbClr val="D60093"/>
                </a:solidFill>
              </a:rPr>
              <a:t> Hash columns of </a:t>
            </a:r>
            <a:br>
              <a:rPr lang="en-US" b="1" dirty="0">
                <a:solidFill>
                  <a:srgbClr val="D60093"/>
                </a:solidFill>
              </a:rPr>
            </a:br>
            <a:r>
              <a:rPr lang="en-US" b="1" dirty="0">
                <a:solidFill>
                  <a:srgbClr val="D60093"/>
                </a:solidFill>
              </a:rPr>
              <a:t>signature matrix </a:t>
            </a:r>
            <a:r>
              <a:rPr lang="en-US" b="1" i="1" dirty="0">
                <a:solidFill>
                  <a:srgbClr val="D60093"/>
                </a:solidFill>
              </a:rPr>
              <a:t>M</a:t>
            </a:r>
            <a:r>
              <a:rPr lang="en-US" b="1" dirty="0">
                <a:solidFill>
                  <a:srgbClr val="D60093"/>
                </a:solidFill>
              </a:rPr>
              <a:t> several times</a:t>
            </a:r>
          </a:p>
          <a:p>
            <a:pPr lvl="8"/>
            <a:endParaRPr lang="en-US" dirty="0"/>
          </a:p>
          <a:p>
            <a:r>
              <a:rPr lang="en-US" dirty="0"/>
              <a:t>Arrange that (only) </a:t>
            </a:r>
            <a:r>
              <a:rPr lang="en-US" b="1" dirty="0"/>
              <a:t>similar columns</a:t>
            </a:r>
            <a:r>
              <a:rPr lang="en-US" dirty="0"/>
              <a:t> are likely to </a:t>
            </a:r>
            <a:r>
              <a:rPr lang="en-US" b="1" dirty="0"/>
              <a:t>hash to the same bucket</a:t>
            </a:r>
            <a:r>
              <a:rPr lang="en-US" dirty="0"/>
              <a:t>, with high probability</a:t>
            </a:r>
          </a:p>
          <a:p>
            <a:pPr lvl="8"/>
            <a:endParaRPr lang="en-US" dirty="0"/>
          </a:p>
          <a:p>
            <a:r>
              <a:rPr lang="en-US" b="1" dirty="0">
                <a:solidFill>
                  <a:srgbClr val="008000"/>
                </a:solidFill>
              </a:rPr>
              <a:t>Candidate pairs are those that hash to the same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21491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a:t>M</a:t>
            </a:r>
            <a:r>
              <a:rPr lang="en-US" dirty="0"/>
              <a:t> into </a:t>
            </a:r>
            <a:r>
              <a:rPr lang="en-US" i="1" dirty="0"/>
              <a:t>b</a:t>
            </a:r>
            <a:r>
              <a:rPr lang="en-US" dirty="0"/>
              <a:t> Bands</a:t>
            </a:r>
          </a:p>
        </p:txBody>
      </p:sp>
      <p:sp>
        <p:nvSpPr>
          <p:cNvPr id="18" name="Footer Placeholder 17"/>
          <p:cNvSpPr>
            <a:spLocks noGrp="1"/>
          </p:cNvSpPr>
          <p:nvPr>
            <p:ph type="ftr" sz="quarter" idx="11"/>
          </p:nvPr>
        </p:nvSpPr>
        <p:spPr/>
        <p:txBody>
          <a:bodyPr/>
          <a:lstStyle/>
          <a:p>
            <a:r>
              <a:rPr lang="en-US"/>
              <a:t>J. Leskovec, A. Rajaraman, J. Ullman: Mining of Massive Datasets, http://www.mmds.org</a:t>
            </a:r>
          </a:p>
        </p:txBody>
      </p:sp>
      <p:sp>
        <p:nvSpPr>
          <p:cNvPr id="16" name="Slide Number Placeholder 4"/>
          <p:cNvSpPr>
            <a:spLocks noGrp="1"/>
          </p:cNvSpPr>
          <p:nvPr>
            <p:ph type="sldNum" sz="quarter" idx="12"/>
          </p:nvPr>
        </p:nvSpPr>
        <p:spPr/>
        <p:txBody>
          <a:bodyPr/>
          <a:lstStyle/>
          <a:p>
            <a:fld id="{E33B6F43-D011-4C92-BC19-A651E84D2484}" type="slidenum">
              <a:rPr lang="en-US"/>
              <a:pPr/>
              <a:t>44</a:t>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headEnd/>
            <a:tailEnd/>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headEnd/>
            <a:tailE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headEnd/>
            <a:tailE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headEnd/>
            <a:tailE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headEnd/>
            <a:tailE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headEnd/>
            <a:tailEnd/>
          </a:ln>
          <a:effectLst/>
        </p:spPr>
        <p:txBody>
          <a:bodyPr wrap="none">
            <a:spAutoFit/>
          </a:bodyPr>
          <a:lstStyle/>
          <a:p>
            <a:pPr algn="ctr"/>
            <a:r>
              <a:rPr lang="en-US" b="1" dirty="0">
                <a:solidFill>
                  <a:srgbClr val="008000"/>
                </a:solidFill>
              </a:rPr>
              <a:t>Signature matrix  </a:t>
            </a:r>
            <a:r>
              <a:rPr lang="en-US" b="1" i="1" dirty="0">
                <a:solidFill>
                  <a:srgbClr val="008000"/>
                </a:solidFill>
              </a:rPr>
              <a:t>M</a:t>
            </a: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headEnd/>
            <a:tailEnd/>
          </a:ln>
          <a:effectLst/>
        </p:spPr>
        <p:txBody>
          <a:bodyPr wrap="none">
            <a:spAutoFit/>
          </a:bodyPr>
          <a:lstStyle/>
          <a:p>
            <a:pPr algn="ctr"/>
            <a:r>
              <a:rPr lang="en-US" b="1" i="1" dirty="0">
                <a:solidFill>
                  <a:srgbClr val="008000"/>
                </a:solidFill>
              </a:rPr>
              <a:t>r </a:t>
            </a:r>
            <a:r>
              <a:rPr lang="en-US" b="1" dirty="0">
                <a:solidFill>
                  <a:srgbClr val="008000"/>
                </a:solidFill>
              </a:rPr>
              <a:t> rows</a:t>
            </a:r>
          </a:p>
          <a:p>
            <a:pPr algn="ctr"/>
            <a:r>
              <a:rPr lang="en-US" b="1" dirty="0">
                <a:solidFill>
                  <a:srgbClr val="008000"/>
                </a:solidFill>
              </a:rPr>
              <a:t>per band</a:t>
            </a: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headEnd/>
            <a:tailEnd/>
          </a:ln>
          <a:effectLst/>
        </p:spPr>
        <p:txBody>
          <a:bodyPr wrap="none">
            <a:spAutoFit/>
          </a:bodyPr>
          <a:lstStyle/>
          <a:p>
            <a:pPr algn="ctr"/>
            <a:r>
              <a:rPr lang="en-US" b="1" i="1" dirty="0">
                <a:solidFill>
                  <a:srgbClr val="008000"/>
                </a:solidFill>
              </a:rPr>
              <a:t>b</a:t>
            </a:r>
            <a:r>
              <a:rPr lang="en-US" b="1" dirty="0">
                <a:solidFill>
                  <a:srgbClr val="008000"/>
                </a:solidFill>
              </a:rPr>
              <a:t>  bands</a:t>
            </a: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headEnd/>
            <a:tailEnd/>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headE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headEnd/>
            <a:tailEnd/>
          </a:ln>
          <a:effectLst/>
        </p:spPr>
        <p:txBody>
          <a:bodyPr wrap="none">
            <a:spAutoFit/>
          </a:bodyPr>
          <a:lstStyle/>
          <a:p>
            <a:r>
              <a:rPr lang="en-US" sz="1800" b="1">
                <a:solidFill>
                  <a:srgbClr val="008000"/>
                </a:solidFill>
              </a:rPr>
              <a:t>   One</a:t>
            </a:r>
          </a:p>
          <a:p>
            <a:r>
              <a:rPr lang="en-US" sz="1800" b="1">
                <a:solidFill>
                  <a:srgbClr val="008000"/>
                </a:solidFill>
              </a:rPr>
              <a:t>signature</a:t>
            </a: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4"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105"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6"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337176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M into Bands</a:t>
            </a:r>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into </a:t>
            </a:r>
            <a:r>
              <a:rPr lang="en-US" b="1" i="1" dirty="0"/>
              <a:t>b</a:t>
            </a:r>
            <a:r>
              <a:rPr lang="en-US" i="1" dirty="0"/>
              <a:t> </a:t>
            </a:r>
            <a:r>
              <a:rPr lang="en-US" dirty="0"/>
              <a:t>bands of </a:t>
            </a:r>
            <a:r>
              <a:rPr lang="en-US" b="1" i="1" dirty="0"/>
              <a:t>r</a:t>
            </a:r>
            <a:r>
              <a:rPr lang="en-US" dirty="0"/>
              <a:t> rows</a:t>
            </a:r>
          </a:p>
          <a:p>
            <a:pPr lvl="8"/>
            <a:endParaRPr lang="en-US" dirty="0"/>
          </a:p>
          <a:p>
            <a:r>
              <a:rPr lang="en-US" dirty="0"/>
              <a:t>For each band, hash its portion of each column to a hash table with </a:t>
            </a:r>
            <a:r>
              <a:rPr lang="en-US" b="1" i="1" dirty="0"/>
              <a:t>k</a:t>
            </a:r>
            <a:r>
              <a:rPr lang="en-US" dirty="0"/>
              <a:t> buckets</a:t>
            </a:r>
          </a:p>
          <a:p>
            <a:pPr lvl="1"/>
            <a:r>
              <a:rPr lang="en-US" dirty="0"/>
              <a:t>Make </a:t>
            </a:r>
            <a:r>
              <a:rPr lang="en-US" b="1" i="1" dirty="0"/>
              <a:t>k</a:t>
            </a:r>
            <a:r>
              <a:rPr lang="en-US" dirty="0"/>
              <a:t> as large as possible</a:t>
            </a:r>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itchFamily="34" charset="0"/>
              </a:rPr>
              <a:t>≥</a:t>
            </a:r>
            <a:r>
              <a:rPr lang="en-US" b="1" dirty="0"/>
              <a:t> 1</a:t>
            </a:r>
            <a:r>
              <a:rPr lang="en-US" dirty="0"/>
              <a:t> band</a:t>
            </a:r>
          </a:p>
          <a:p>
            <a:pPr lvl="8"/>
            <a:endParaRPr lang="en-US" dirty="0"/>
          </a:p>
          <a:p>
            <a:r>
              <a:rPr lang="en-US" dirty="0"/>
              <a:t>Tune</a:t>
            </a:r>
            <a:r>
              <a:rPr lang="en-US" i="1" dirty="0"/>
              <a:t> </a:t>
            </a:r>
            <a:r>
              <a:rPr lang="en-US" b="1" i="1" dirty="0"/>
              <a:t>b</a:t>
            </a:r>
            <a:r>
              <a:rPr lang="en-US" dirty="0"/>
              <a:t> and </a:t>
            </a:r>
            <a:r>
              <a:rPr lang="en-US" b="1" i="1" dirty="0"/>
              <a:t>r</a:t>
            </a:r>
            <a:r>
              <a:rPr lang="en-US" dirty="0"/>
              <a:t> to catch most similar pairs, </a:t>
            </a:r>
            <a:br>
              <a:rPr lang="en-US" dirty="0"/>
            </a:br>
            <a:r>
              <a:rPr lang="en-US" dirty="0"/>
              <a:t>but few non-similar pairs</a:t>
            </a:r>
          </a:p>
        </p:txBody>
      </p:sp>
      <p:sp>
        <p:nvSpPr>
          <p:cNvPr id="4" name="Slide Number Placeholder 5"/>
          <p:cNvSpPr>
            <a:spLocks noGrp="1"/>
          </p:cNvSpPr>
          <p:nvPr>
            <p:ph type="sldNum" sz="quarter" idx="12"/>
          </p:nvPr>
        </p:nvSpPr>
        <p:spPr/>
        <p:txBody>
          <a:bodyPr/>
          <a:lstStyle/>
          <a:p>
            <a:fld id="{53505364-764E-4F57-BB15-862812A75A57}" type="slidenum">
              <a:rPr lang="en-US"/>
              <a:pPr/>
              <a:t>45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5CA8B26-D553-9314-6416-08A6CEC4844D}"/>
                  </a:ext>
                </a:extLst>
              </p14:cNvPr>
              <p14:cNvContentPartPr/>
              <p14:nvPr/>
            </p14:nvContentPartPr>
            <p14:xfrm>
              <a:off x="664247" y="3819647"/>
              <a:ext cx="7574040" cy="1338480"/>
            </p14:xfrm>
          </p:contentPart>
        </mc:Choice>
        <mc:Fallback>
          <p:pic>
            <p:nvPicPr>
              <p:cNvPr id="2" name="Ink 1">
                <a:extLst>
                  <a:ext uri="{FF2B5EF4-FFF2-40B4-BE49-F238E27FC236}">
                    <a16:creationId xmlns:a16="http://schemas.microsoft.com/office/drawing/2014/main" id="{15CA8B26-D553-9314-6416-08A6CEC4844D}"/>
                  </a:ext>
                </a:extLst>
              </p:cNvPr>
              <p:cNvPicPr/>
              <p:nvPr/>
            </p:nvPicPr>
            <p:blipFill>
              <a:blip r:embed="rId3"/>
              <a:stretch>
                <a:fillRect/>
              </a:stretch>
            </p:blipFill>
            <p:spPr>
              <a:xfrm>
                <a:off x="610607" y="3712007"/>
                <a:ext cx="7681680" cy="1554120"/>
              </a:xfrm>
              <a:prstGeom prst="rect">
                <a:avLst/>
              </a:prstGeom>
            </p:spPr>
          </p:pic>
        </mc:Fallback>
      </mc:AlternateContent>
    </p:spTree>
    <p:extLst>
      <p:ext uri="{BB962C8B-B14F-4D97-AF65-F5344CB8AC3E}">
        <p14:creationId xmlns:p14="http://schemas.microsoft.com/office/powerpoint/2010/main" val="1425688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2578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9525">
            <a:solidFill>
              <a:schemeClr val="tx1"/>
            </a:solidFill>
            <a:round/>
            <a:headEnd/>
            <a:tailEnd type="triangle" w="med" len="med"/>
          </a:ln>
        </p:spPr>
        <p:txBody>
          <a:bodyPr/>
          <a:lstStyle/>
          <a:p>
            <a:endParaRPr lang="en-US"/>
          </a:p>
        </p:txBody>
      </p:sp>
      <p:sp>
        <p:nvSpPr>
          <p:cNvPr id="11290" name="Line 26"/>
          <p:cNvSpPr>
            <a:spLocks noChangeShapeType="1"/>
          </p:cNvSpPr>
          <p:nvPr/>
        </p:nvSpPr>
        <p:spPr bwMode="auto">
          <a:xfrm flipV="1">
            <a:off x="2386012" y="1676400"/>
            <a:ext cx="1447800" cy="2286000"/>
          </a:xfrm>
          <a:prstGeom prst="line">
            <a:avLst/>
          </a:prstGeom>
          <a:noFill/>
          <a:ln w="19050">
            <a:solidFill>
              <a:schemeClr val="tx1"/>
            </a:solidFill>
            <a:round/>
            <a:headEnd/>
            <a:tailEnd type="triangle" w="med" len="med"/>
          </a:ln>
        </p:spPr>
        <p:txBody>
          <a:bodyPr/>
          <a:lstStyle/>
          <a:p>
            <a:endParaRPr lang="en-US"/>
          </a:p>
        </p:txBody>
      </p:sp>
      <p:sp>
        <p:nvSpPr>
          <p:cNvPr id="11291" name="Line 27"/>
          <p:cNvSpPr>
            <a:spLocks noChangeShapeType="1"/>
          </p:cNvSpPr>
          <p:nvPr/>
        </p:nvSpPr>
        <p:spPr bwMode="auto">
          <a:xfrm flipH="1" flipV="1">
            <a:off x="1852612" y="1524000"/>
            <a:ext cx="914400" cy="2438400"/>
          </a:xfrm>
          <a:prstGeom prst="line">
            <a:avLst/>
          </a:prstGeom>
          <a:noFill/>
          <a:ln w="9525">
            <a:solidFill>
              <a:schemeClr val="tx1"/>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9525">
            <a:solidFill>
              <a:schemeClr val="tx1"/>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828800"/>
            <a:ext cx="838200" cy="2133600"/>
          </a:xfrm>
          <a:prstGeom prst="line">
            <a:avLst/>
          </a:prstGeom>
          <a:noFill/>
          <a:ln w="9525">
            <a:solidFill>
              <a:schemeClr val="tx1"/>
            </a:solidFill>
            <a:round/>
            <a:headEnd/>
            <a:tailEnd type="triangle" w="med" len="med"/>
          </a:ln>
        </p:spPr>
        <p:txBody>
          <a:bodyPr/>
          <a:lstStyle/>
          <a:p>
            <a:endParaRPr lang="en-US"/>
          </a:p>
        </p:txBody>
      </p:sp>
      <p:sp>
        <p:nvSpPr>
          <p:cNvPr id="11294" name="Line 30"/>
          <p:cNvSpPr>
            <a:spLocks noChangeShapeType="1"/>
          </p:cNvSpPr>
          <p:nvPr/>
        </p:nvSpPr>
        <p:spPr bwMode="auto">
          <a:xfrm flipV="1">
            <a:off x="3910012" y="1524000"/>
            <a:ext cx="152400" cy="2438400"/>
          </a:xfrm>
          <a:prstGeom prst="line">
            <a:avLst/>
          </a:prstGeom>
          <a:noFill/>
          <a:ln w="19050">
            <a:solidFill>
              <a:schemeClr val="tx1"/>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300412" y="1371600"/>
            <a:ext cx="990600" cy="2590800"/>
          </a:xfrm>
          <a:prstGeom prst="line">
            <a:avLst/>
          </a:prstGeom>
          <a:noFill/>
          <a:ln w="19050">
            <a:solidFill>
              <a:schemeClr val="tx1"/>
            </a:solidFill>
            <a:round/>
            <a:headEnd/>
            <a:tailEnd type="triangle" w="med" len="med"/>
          </a:ln>
        </p:spPr>
        <p:txBody>
          <a:bodyPr/>
          <a:lstStyle/>
          <a:p>
            <a:endParaRPr lang="en-US"/>
          </a:p>
        </p:txBody>
      </p:sp>
      <p:grpSp>
        <p:nvGrpSpPr>
          <p:cNvPr id="2" name="Group 32"/>
          <p:cNvGrpSpPr>
            <a:grpSpLocks/>
          </p:cNvGrpSpPr>
          <p:nvPr/>
        </p:nvGrpSpPr>
        <p:grpSpPr bwMode="auto">
          <a:xfrm>
            <a:off x="4114799" y="1217612"/>
            <a:ext cx="3810000" cy="915988"/>
            <a:chOff x="2385" y="260"/>
            <a:chExt cx="2400" cy="577"/>
          </a:xfrm>
        </p:grpSpPr>
        <p:sp>
          <p:nvSpPr>
            <p:cNvPr id="11300"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11301"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3" name="Group 35"/>
          <p:cNvGrpSpPr>
            <a:grpSpLocks/>
          </p:cNvGrpSpPr>
          <p:nvPr/>
        </p:nvGrpSpPr>
        <p:grpSpPr bwMode="auto">
          <a:xfrm>
            <a:off x="4062412" y="2241551"/>
            <a:ext cx="3452813" cy="646113"/>
            <a:chOff x="2352" y="836"/>
            <a:chExt cx="2175" cy="407"/>
          </a:xfrm>
        </p:grpSpPr>
        <p:sp>
          <p:nvSpPr>
            <p:cNvPr id="11298"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11299"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
        <p:nvSpPr>
          <p:cNvPr id="38" name="Title 37"/>
          <p:cNvSpPr>
            <a:spLocks noGrp="1"/>
          </p:cNvSpPr>
          <p:nvPr>
            <p:ph type="title"/>
          </p:nvPr>
        </p:nvSpPr>
        <p:spPr/>
        <p:txBody>
          <a:bodyPr/>
          <a:lstStyle/>
          <a:p>
            <a:r>
              <a:rPr lang="en-US" dirty="0"/>
              <a:t>Hashing Bands</a:t>
            </a:r>
          </a:p>
        </p:txBody>
      </p:sp>
      <p:sp>
        <p:nvSpPr>
          <p:cNvPr id="41" name="Footer Placeholder 40"/>
          <p:cNvSpPr>
            <a:spLocks noGrp="1"/>
          </p:cNvSpPr>
          <p:nvPr>
            <p:ph type="ftr" sz="quarter" idx="11"/>
          </p:nvPr>
        </p:nvSpPr>
        <p:spPr/>
        <p:txBody>
          <a:bodyPr/>
          <a:lstStyle/>
          <a:p>
            <a:r>
              <a:rPr lang="en-US"/>
              <a:t>J. Leskovec, A. Rajaraman, J. Ullman: Mining of Massive Datasets, http://www.mmds.org</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46</a:t>
            </a:fld>
            <a:endParaRPr lang="en-US"/>
          </a:p>
        </p:txBody>
      </p:sp>
    </p:spTree>
    <p:extLst>
      <p:ext uri="{BB962C8B-B14F-4D97-AF65-F5344CB8AC3E}">
        <p14:creationId xmlns:p14="http://schemas.microsoft.com/office/powerpoint/2010/main" val="263547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Simplifying Assumption</a:t>
            </a:r>
          </a:p>
        </p:txBody>
      </p:sp>
      <p:sp>
        <p:nvSpPr>
          <p:cNvPr id="13315" name="Rectangle 3"/>
          <p:cNvSpPr>
            <a:spLocks noGrp="1" noChangeArrowheads="1"/>
          </p:cNvSpPr>
          <p:nvPr>
            <p:ph idx="1"/>
          </p:nvPr>
        </p:nvSpPr>
        <p:spPr/>
        <p:txBody>
          <a:bodyPr/>
          <a:lstStyle/>
          <a:p>
            <a:r>
              <a:rPr lang="en-US" dirty="0"/>
              <a:t>There are </a:t>
            </a:r>
            <a:r>
              <a:rPr lang="en-US" b="1" dirty="0"/>
              <a:t>enough buckets</a:t>
            </a:r>
            <a:r>
              <a:rPr lang="en-US" dirty="0"/>
              <a:t> that columns are unlikely to hash to the same bucket unless they are </a:t>
            </a:r>
            <a:r>
              <a:rPr lang="en-US" b="1" dirty="0">
                <a:solidFill>
                  <a:srgbClr val="FF0066"/>
                </a:solidFill>
              </a:rPr>
              <a:t>identical</a:t>
            </a:r>
            <a:r>
              <a:rPr lang="en-US" dirty="0">
                <a:solidFill>
                  <a:srgbClr val="FF0066"/>
                </a:solidFill>
              </a:rPr>
              <a:t> </a:t>
            </a:r>
            <a:r>
              <a:rPr lang="en-US" dirty="0"/>
              <a:t>in a particular band</a:t>
            </a:r>
          </a:p>
          <a:p>
            <a:pPr lvl="8"/>
            <a:endParaRPr lang="en-US" dirty="0"/>
          </a:p>
          <a:p>
            <a:r>
              <a:rPr lang="en-US" dirty="0">
                <a:solidFill>
                  <a:srgbClr val="0000FF"/>
                </a:solidFill>
              </a:rPr>
              <a:t>Hereafter, we assume that “</a:t>
            </a:r>
            <a:r>
              <a:rPr lang="en-US" b="1" dirty="0">
                <a:solidFill>
                  <a:srgbClr val="0000FF"/>
                </a:solidFill>
              </a:rPr>
              <a:t>same bucket</a:t>
            </a:r>
            <a:r>
              <a:rPr lang="en-US" dirty="0">
                <a:solidFill>
                  <a:srgbClr val="0000FF"/>
                </a:solidFill>
              </a:rPr>
              <a:t>” means “</a:t>
            </a:r>
            <a:r>
              <a:rPr lang="en-US" b="1" dirty="0">
                <a:solidFill>
                  <a:srgbClr val="0000FF"/>
                </a:solidFill>
              </a:rPr>
              <a:t>identical in that band</a:t>
            </a:r>
            <a:r>
              <a:rPr lang="en-US" dirty="0">
                <a:solidFill>
                  <a:srgbClr val="0000FF"/>
                </a:solidFill>
              </a:rPr>
              <a:t>”</a:t>
            </a:r>
          </a:p>
          <a:p>
            <a:pPr lvl="8"/>
            <a:endParaRPr lang="en-US" dirty="0"/>
          </a:p>
          <a:p>
            <a:r>
              <a:rPr lang="en-US" dirty="0">
                <a:solidFill>
                  <a:srgbClr val="008000"/>
                </a:solidFill>
              </a:rPr>
              <a:t>Assumption needed only to simplify analysis, not for correctness of algorithm</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47</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97114765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Example of Bands</a:t>
            </a:r>
            <a:endParaRPr lang="en-US" dirty="0"/>
          </a:p>
        </p:txBody>
      </p:sp>
      <p:sp>
        <p:nvSpPr>
          <p:cNvPr id="14339" name="Rectangle 3"/>
          <p:cNvSpPr>
            <a:spLocks noGrp="1" noChangeArrowheads="1"/>
          </p:cNvSpPr>
          <p:nvPr>
            <p:ph idx="1"/>
          </p:nvPr>
        </p:nvSpPr>
        <p:spPr/>
        <p:txBody>
          <a:bodyPr/>
          <a:lstStyle/>
          <a:p>
            <a:pPr marL="118872" indent="0">
              <a:buNone/>
            </a:pPr>
            <a:r>
              <a:rPr lang="en-US" b="1" dirty="0">
                <a:solidFill>
                  <a:srgbClr val="0000FF"/>
                </a:solidFill>
              </a:rPr>
              <a:t>Assume the following case:</a:t>
            </a:r>
          </a:p>
          <a:p>
            <a:r>
              <a:rPr lang="en-US" dirty="0"/>
              <a:t>Suppose 100,000 columns of </a:t>
            </a:r>
            <a:r>
              <a:rPr lang="en-US" b="1" i="1" dirty="0"/>
              <a:t>M</a:t>
            </a:r>
            <a:r>
              <a:rPr lang="en-US" i="1" dirty="0"/>
              <a:t> </a:t>
            </a:r>
            <a:r>
              <a:rPr lang="en-US" dirty="0"/>
              <a:t>(100k docs)</a:t>
            </a:r>
          </a:p>
          <a:p>
            <a:r>
              <a:rPr lang="en-US" dirty="0"/>
              <a:t>Signatures of 100 integers (rows)</a:t>
            </a:r>
          </a:p>
          <a:p>
            <a:r>
              <a:rPr lang="en-US" dirty="0"/>
              <a:t>Therefore, signatures take 40Mb</a:t>
            </a:r>
          </a:p>
          <a:p>
            <a:r>
              <a:rPr lang="en-US" dirty="0"/>
              <a:t>Choose </a:t>
            </a:r>
            <a:r>
              <a:rPr lang="sl-SI" b="1" i="1" dirty="0"/>
              <a:t>b</a:t>
            </a:r>
            <a:r>
              <a:rPr lang="en-US" b="1" dirty="0"/>
              <a:t> </a:t>
            </a:r>
            <a:r>
              <a:rPr lang="en-US" dirty="0"/>
              <a:t>= 20 bands of </a:t>
            </a:r>
            <a:r>
              <a:rPr lang="en-US" b="1" i="1" dirty="0"/>
              <a:t>r</a:t>
            </a:r>
            <a:r>
              <a:rPr lang="en-US" b="1" dirty="0"/>
              <a:t> </a:t>
            </a:r>
            <a:r>
              <a:rPr lang="en-US" dirty="0"/>
              <a:t>= 5 integers/band</a:t>
            </a:r>
          </a:p>
          <a:p>
            <a:pPr lvl="8"/>
            <a:endParaRPr lang="en-US" dirty="0"/>
          </a:p>
          <a:p>
            <a:r>
              <a:rPr lang="en-US" b="1" dirty="0"/>
              <a:t>Goal:</a:t>
            </a:r>
            <a:r>
              <a:rPr lang="en-US" dirty="0">
                <a:solidFill>
                  <a:srgbClr val="008000"/>
                </a:solidFill>
              </a:rPr>
              <a:t> Find pairs of documents that </a:t>
            </a:r>
            <a:br>
              <a:rPr lang="en-US" dirty="0">
                <a:solidFill>
                  <a:srgbClr val="008000"/>
                </a:solidFill>
              </a:rPr>
            </a:br>
            <a:r>
              <a:rPr lang="en-US" dirty="0">
                <a:solidFill>
                  <a:srgbClr val="008000"/>
                </a:solidFill>
              </a:rPr>
              <a:t>are at least </a:t>
            </a:r>
            <a:r>
              <a:rPr lang="en-US" b="1" i="1" dirty="0">
                <a:solidFill>
                  <a:srgbClr val="008000"/>
                </a:solidFill>
              </a:rPr>
              <a:t>s</a:t>
            </a:r>
            <a:r>
              <a:rPr lang="en-US" i="1" dirty="0">
                <a:solidFill>
                  <a:srgbClr val="008000"/>
                </a:solidFill>
              </a:rPr>
              <a:t> = 0.8</a:t>
            </a:r>
            <a:r>
              <a:rPr lang="en-US" dirty="0">
                <a:solidFill>
                  <a:srgbClr val="008000"/>
                </a:solidFill>
              </a:rPr>
              <a:t> similar</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48</a:t>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27805902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a:t>
            </a:r>
            <a:r>
              <a:rPr lang="en-US" baseline="-25000" dirty="0"/>
              <a:t>1</a:t>
            </a:r>
            <a:r>
              <a:rPr lang="en-US" dirty="0"/>
              <a:t>, C</a:t>
            </a:r>
            <a:r>
              <a:rPr lang="en-US" baseline="-25000" dirty="0"/>
              <a:t>2</a:t>
            </a:r>
            <a:r>
              <a:rPr lang="en-US" dirty="0"/>
              <a:t> are 80% Similar</a:t>
            </a:r>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0.8</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 </a:t>
            </a:r>
            <a:r>
              <a:rPr lang="en-US" b="1" dirty="0">
                <a:sym typeface="Symbol"/>
              </a:rPr>
              <a:t>s</a:t>
            </a:r>
            <a:r>
              <a:rPr lang="en-US" dirty="0">
                <a:sym typeface="Symbol"/>
              </a:rPr>
              <a:t>, we </a:t>
            </a:r>
            <a:r>
              <a:rPr lang="en-US" dirty="0"/>
              <a:t>want C</a:t>
            </a:r>
            <a:r>
              <a:rPr lang="en-US" baseline="-25000" dirty="0"/>
              <a:t>1</a:t>
            </a:r>
            <a:r>
              <a:rPr lang="en-US" dirty="0"/>
              <a:t>, C</a:t>
            </a:r>
            <a:r>
              <a:rPr lang="en-US" baseline="-25000" dirty="0"/>
              <a:t>2</a:t>
            </a:r>
            <a:r>
              <a:rPr lang="en-US" dirty="0"/>
              <a:t> to be a </a:t>
            </a:r>
            <a:r>
              <a:rPr lang="en-US" b="1" dirty="0">
                <a:solidFill>
                  <a:srgbClr val="D60093"/>
                </a:solidFill>
              </a:rPr>
              <a:t>candidate pair</a:t>
            </a:r>
            <a:r>
              <a:rPr lang="en-US" dirty="0"/>
              <a:t>: We want them to hash to at</a:t>
            </a:r>
            <a:r>
              <a:rPr lang="en-US" dirty="0">
                <a:solidFill>
                  <a:srgbClr val="D60093"/>
                </a:solidFill>
              </a:rPr>
              <a:t> </a:t>
            </a:r>
            <a:r>
              <a:rPr lang="en-US" b="1" dirty="0">
                <a:solidFill>
                  <a:srgbClr val="D60093"/>
                </a:solidFill>
              </a:rPr>
              <a:t>least 1 common bucket</a:t>
            </a:r>
            <a:r>
              <a:rPr lang="en-US" dirty="0">
                <a:solidFill>
                  <a:srgbClr val="D60093"/>
                </a:solidFill>
              </a:rPr>
              <a:t> </a:t>
            </a:r>
            <a:r>
              <a:rPr lang="en-US" dirty="0"/>
              <a:t>(at least one band is identical)</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a:t>
            </a:r>
            <a:br>
              <a:rPr lang="en-US" b="1" dirty="0">
                <a:solidFill>
                  <a:srgbClr val="008000"/>
                </a:solidFill>
              </a:rPr>
            </a:br>
            <a:r>
              <a:rPr lang="en-US" b="1" dirty="0">
                <a:solidFill>
                  <a:srgbClr val="008000"/>
                </a:solidFill>
              </a:rPr>
              <a:t>band: </a:t>
            </a:r>
            <a:r>
              <a:rPr lang="en-US" dirty="0"/>
              <a:t>(0.8)</a:t>
            </a:r>
            <a:r>
              <a:rPr lang="en-US" baseline="30000" dirty="0"/>
              <a:t>5</a:t>
            </a:r>
            <a:r>
              <a:rPr lang="en-US" dirty="0"/>
              <a:t> = 0.328</a:t>
            </a:r>
          </a:p>
          <a:p>
            <a:r>
              <a:rPr lang="en-US" dirty="0"/>
              <a:t>Probability C</a:t>
            </a:r>
            <a:r>
              <a:rPr lang="en-US" baseline="-25000" dirty="0"/>
              <a:t>1</a:t>
            </a:r>
            <a:r>
              <a:rPr lang="en-US" dirty="0"/>
              <a:t>, C</a:t>
            </a:r>
            <a:r>
              <a:rPr lang="en-US" baseline="-25000" dirty="0"/>
              <a:t>2</a:t>
            </a:r>
            <a:r>
              <a:rPr lang="en-US" dirty="0"/>
              <a:t> are </a:t>
            </a:r>
            <a:r>
              <a:rPr lang="en-US" b="1" i="1" dirty="0">
                <a:solidFill>
                  <a:srgbClr val="FF0066"/>
                </a:solidFill>
              </a:rPr>
              <a:t>not</a:t>
            </a:r>
            <a:r>
              <a:rPr lang="en-US" dirty="0">
                <a:solidFill>
                  <a:srgbClr val="FF0066"/>
                </a:solidFill>
              </a:rPr>
              <a:t> </a:t>
            </a:r>
            <a:r>
              <a:rPr lang="en-US" dirty="0"/>
              <a:t>similar in all of the 20 bands: (1-0.328)</a:t>
            </a:r>
            <a:r>
              <a:rPr lang="en-US" baseline="30000" dirty="0"/>
              <a:t>20</a:t>
            </a:r>
            <a:r>
              <a:rPr lang="en-US" dirty="0"/>
              <a:t> = 0.00035 </a:t>
            </a:r>
          </a:p>
          <a:p>
            <a:pPr lvl="1"/>
            <a:r>
              <a:rPr lang="en-US" dirty="0"/>
              <a:t>i.e., about 1/3000th of the 80%-similar column pairs </a:t>
            </a:r>
            <a:br>
              <a:rPr lang="en-US" dirty="0"/>
            </a:br>
            <a:r>
              <a:rPr lang="en-US" dirty="0"/>
              <a:t>are </a:t>
            </a:r>
            <a:r>
              <a:rPr lang="en-US" b="1" dirty="0">
                <a:solidFill>
                  <a:srgbClr val="FF0066"/>
                </a:solidFill>
              </a:rPr>
              <a:t>false negatives</a:t>
            </a:r>
            <a:r>
              <a:rPr lang="en-US" dirty="0"/>
              <a:t> (we miss them)</a:t>
            </a:r>
          </a:p>
          <a:p>
            <a:pPr lvl="1"/>
            <a:r>
              <a:rPr lang="en-US" b="1" dirty="0"/>
              <a:t>We would find 99.965% pairs of truly similar documents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1"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2"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3"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42942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0002_scenery_00022_192691632_7262b1a623_69_86901650@N00"/>
          <p:cNvPicPr>
            <a:picLocks noChangeAspect="1" noChangeArrowheads="1"/>
          </p:cNvPicPr>
          <p:nvPr/>
        </p:nvPicPr>
        <p:blipFill>
          <a:blip r:embed="rId3" cstate="print"/>
          <a:srcRect/>
          <a:stretch>
            <a:fillRect/>
          </a:stretch>
        </p:blipFill>
        <p:spPr bwMode="auto">
          <a:xfrm>
            <a:off x="990600" y="4529137"/>
            <a:ext cx="1204913" cy="1604963"/>
          </a:xfrm>
          <a:prstGeom prst="rect">
            <a:avLst/>
          </a:prstGeom>
          <a:noFill/>
        </p:spPr>
      </p:pic>
      <p:pic>
        <p:nvPicPr>
          <p:cNvPr id="153603" name="Picture 3" descr="0003_unlabelled_jlandscape-0007_image_007067"/>
          <p:cNvPicPr>
            <a:picLocks noChangeAspect="1" noChangeArrowheads="1"/>
          </p:cNvPicPr>
          <p:nvPr/>
        </p:nvPicPr>
        <p:blipFill>
          <a:blip r:embed="rId4" cstate="print"/>
          <a:srcRect/>
          <a:stretch>
            <a:fillRect/>
          </a:stretch>
        </p:blipFill>
        <p:spPr bwMode="auto">
          <a:xfrm>
            <a:off x="914400" y="1752600"/>
            <a:ext cx="1141413" cy="1524000"/>
          </a:xfrm>
          <a:prstGeom prst="rect">
            <a:avLst/>
          </a:prstGeom>
          <a:noFill/>
        </p:spPr>
      </p:pic>
      <p:pic>
        <p:nvPicPr>
          <p:cNvPr id="153604" name="Picture 4" descr="0004_scenery_00034_306202524_c6a3a17925_105_54201875@N00"/>
          <p:cNvPicPr>
            <a:picLocks noChangeAspect="1" noChangeArrowheads="1"/>
          </p:cNvPicPr>
          <p:nvPr/>
        </p:nvPicPr>
        <p:blipFill>
          <a:blip r:embed="rId5" cstate="print"/>
          <a:srcRect/>
          <a:stretch>
            <a:fillRect/>
          </a:stretch>
        </p:blipFill>
        <p:spPr bwMode="auto">
          <a:xfrm>
            <a:off x="2819400" y="5062537"/>
            <a:ext cx="1581150" cy="1185863"/>
          </a:xfrm>
          <a:prstGeom prst="rect">
            <a:avLst/>
          </a:prstGeom>
          <a:noFill/>
        </p:spPr>
      </p:pic>
      <p:pic>
        <p:nvPicPr>
          <p:cNvPr id="153605" name="Picture 5" descr="0005_unlabelled_landscape-0051_image_051342"/>
          <p:cNvPicPr>
            <a:picLocks noChangeAspect="1" noChangeArrowheads="1"/>
          </p:cNvPicPr>
          <p:nvPr/>
        </p:nvPicPr>
        <p:blipFill>
          <a:blip r:embed="rId6" cstate="print"/>
          <a:srcRect/>
          <a:stretch>
            <a:fillRect/>
          </a:stretch>
        </p:blipFill>
        <p:spPr bwMode="auto">
          <a:xfrm>
            <a:off x="2590800" y="1277938"/>
            <a:ext cx="1447800" cy="1084262"/>
          </a:xfrm>
          <a:prstGeom prst="rect">
            <a:avLst/>
          </a:prstGeom>
          <a:noFill/>
        </p:spPr>
      </p:pic>
      <p:pic>
        <p:nvPicPr>
          <p:cNvPr id="153606" name="Picture 6" descr="0006_vacation_00015_34293411_a0921e9bb9_23_36083508@N00"/>
          <p:cNvPicPr>
            <a:picLocks noChangeAspect="1" noChangeArrowheads="1"/>
          </p:cNvPicPr>
          <p:nvPr/>
        </p:nvPicPr>
        <p:blipFill>
          <a:blip r:embed="rId7" cstate="print"/>
          <a:srcRect/>
          <a:stretch>
            <a:fillRect/>
          </a:stretch>
        </p:blipFill>
        <p:spPr bwMode="auto">
          <a:xfrm>
            <a:off x="7234238" y="3133725"/>
            <a:ext cx="1604962" cy="1209675"/>
          </a:xfrm>
          <a:prstGeom prst="rect">
            <a:avLst/>
          </a:prstGeom>
          <a:noFill/>
        </p:spPr>
      </p:pic>
      <p:pic>
        <p:nvPicPr>
          <p:cNvPr id="153607" name="Picture 7" descr="0007_river_00094_101141378_afffb5b74b_28_99737037@N00"/>
          <p:cNvPicPr>
            <a:picLocks noChangeAspect="1" noChangeArrowheads="1"/>
          </p:cNvPicPr>
          <p:nvPr/>
        </p:nvPicPr>
        <p:blipFill>
          <a:blip r:embed="rId8" cstate="print"/>
          <a:srcRect/>
          <a:stretch>
            <a:fillRect/>
          </a:stretch>
        </p:blipFill>
        <p:spPr bwMode="auto">
          <a:xfrm>
            <a:off x="4876800" y="4910137"/>
            <a:ext cx="1604963" cy="1203325"/>
          </a:xfrm>
          <a:prstGeom prst="rect">
            <a:avLst/>
          </a:prstGeom>
          <a:noFill/>
        </p:spPr>
      </p:pic>
      <p:pic>
        <p:nvPicPr>
          <p:cNvPr id="153608" name="Picture 8" descr="0008_vacation_00075_73543768_2b41c11284_34_45447737@N00"/>
          <p:cNvPicPr>
            <a:picLocks noChangeAspect="1" noChangeArrowheads="1"/>
          </p:cNvPicPr>
          <p:nvPr/>
        </p:nvPicPr>
        <p:blipFill>
          <a:blip r:embed="rId9" cstate="print"/>
          <a:srcRect/>
          <a:stretch>
            <a:fillRect/>
          </a:stretch>
        </p:blipFill>
        <p:spPr bwMode="auto">
          <a:xfrm>
            <a:off x="304800" y="3316287"/>
            <a:ext cx="1371600" cy="1027113"/>
          </a:xfrm>
          <a:prstGeom prst="rect">
            <a:avLst/>
          </a:prstGeom>
          <a:noFill/>
        </p:spPr>
      </p:pic>
      <p:pic>
        <p:nvPicPr>
          <p:cNvPr id="153609" name="Picture 9" descr="0009_vacation2_00011_93849155_618bf94392_15_81504796@N00"/>
          <p:cNvPicPr>
            <a:picLocks noChangeAspect="1" noChangeArrowheads="1"/>
          </p:cNvPicPr>
          <p:nvPr/>
        </p:nvPicPr>
        <p:blipFill>
          <a:blip r:embed="rId10" cstate="print"/>
          <a:srcRect/>
          <a:stretch>
            <a:fillRect/>
          </a:stretch>
        </p:blipFill>
        <p:spPr bwMode="auto">
          <a:xfrm>
            <a:off x="6858000" y="1828800"/>
            <a:ext cx="1604963" cy="1198563"/>
          </a:xfrm>
          <a:prstGeom prst="rect">
            <a:avLst/>
          </a:prstGeom>
          <a:noFill/>
        </p:spPr>
      </p:pic>
      <p:pic>
        <p:nvPicPr>
          <p:cNvPr id="153610" name="Picture 10" descr="0010_scenic_00019_374590006_2c5ef01699_143_86537549@N00"/>
          <p:cNvPicPr>
            <a:picLocks noChangeAspect="1" noChangeArrowheads="1"/>
          </p:cNvPicPr>
          <p:nvPr/>
        </p:nvPicPr>
        <p:blipFill>
          <a:blip r:embed="rId11" cstate="print"/>
          <a:srcRect/>
          <a:stretch>
            <a:fillRect/>
          </a:stretch>
        </p:blipFill>
        <p:spPr bwMode="auto">
          <a:xfrm>
            <a:off x="7010400" y="4491038"/>
            <a:ext cx="1204912" cy="1604962"/>
          </a:xfrm>
          <a:prstGeom prst="rect">
            <a:avLst/>
          </a:prstGeom>
          <a:noFill/>
        </p:spPr>
      </p:pic>
      <p:pic>
        <p:nvPicPr>
          <p:cNvPr id="153611" name="Picture 11" descr="0001_water_00065_77917326_c4a2ec3423_38_57366077@N00"/>
          <p:cNvPicPr>
            <a:picLocks noChangeAspect="1" noChangeArrowheads="1"/>
          </p:cNvPicPr>
          <p:nvPr/>
        </p:nvPicPr>
        <p:blipFill>
          <a:blip r:embed="rId12" cstate="print"/>
          <a:srcRect/>
          <a:stretch>
            <a:fillRect/>
          </a:stretch>
        </p:blipFill>
        <p:spPr bwMode="auto">
          <a:xfrm>
            <a:off x="4567238" y="1311275"/>
            <a:ext cx="1604962" cy="1203325"/>
          </a:xfrm>
          <a:prstGeom prst="rect">
            <a:avLst/>
          </a:prstGeom>
          <a:noFill/>
        </p:spPr>
      </p:pic>
      <p:sp>
        <p:nvSpPr>
          <p:cNvPr id="153613" name="Text Box 13"/>
          <p:cNvSpPr txBox="1">
            <a:spLocks noChangeArrowheads="1"/>
          </p:cNvSpPr>
          <p:nvPr/>
        </p:nvSpPr>
        <p:spPr bwMode="auto">
          <a:xfrm>
            <a:off x="914400" y="6243935"/>
            <a:ext cx="75438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 collection of 20,000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8" name="Title 17"/>
          <p:cNvSpPr>
            <a:spLocks noGrp="1"/>
          </p:cNvSpPr>
          <p:nvPr>
            <p:ph type="title"/>
          </p:nvPr>
        </p:nvSpPr>
        <p:spPr/>
        <p:txBody>
          <a:bodyPr/>
          <a:lstStyle/>
          <a:p>
            <a:r>
              <a:rPr lang="en-US" dirty="0"/>
              <a:t>Scene Completion Problem </a:t>
            </a:r>
          </a:p>
        </p:txBody>
      </p:sp>
      <p:sp>
        <p:nvSpPr>
          <p:cNvPr id="21" name="Footer Placeholder 20"/>
          <p:cNvSpPr>
            <a:spLocks noGrp="1"/>
          </p:cNvSpPr>
          <p:nvPr>
            <p:ph type="ftr" sz="quarter" idx="11"/>
          </p:nvPr>
        </p:nvSpPr>
        <p:spPr/>
        <p:txBody>
          <a:bodyPr/>
          <a:lstStyle/>
          <a:p>
            <a:r>
              <a:rPr lang="en-US"/>
              <a:t>J. Leskovec, A. Rajaraman, J. Ullman: Mining of Massive Datasets, http://www.mmds.org</a:t>
            </a:r>
          </a:p>
        </p:txBody>
      </p:sp>
      <p:sp>
        <p:nvSpPr>
          <p:cNvPr id="20" name="Slide Number Placeholder 19"/>
          <p:cNvSpPr>
            <a:spLocks noGrp="1"/>
          </p:cNvSpPr>
          <p:nvPr>
            <p:ph type="sldNum" sz="quarter" idx="12"/>
          </p:nvPr>
        </p:nvSpPr>
        <p:spPr/>
        <p:txBody>
          <a:bodyPr/>
          <a:lstStyle/>
          <a:p>
            <a:fld id="{19B12225-5612-419B-A8D5-4B8EEE4C217E}" type="slidenum">
              <a:rPr lang="en-US" smtClean="0"/>
              <a:pPr/>
              <a:t>5</a:t>
            </a:fld>
            <a:endParaRPr lang="en-US"/>
          </a:p>
        </p:txBody>
      </p:sp>
      <p:sp>
        <p:nvSpPr>
          <p:cNvPr id="22"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165010903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a:t>C</a:t>
            </a:r>
            <a:r>
              <a:rPr lang="en-US" baseline="-25000" dirty="0"/>
              <a:t>1</a:t>
            </a:r>
            <a:r>
              <a:rPr lang="en-US" dirty="0"/>
              <a:t>, C</a:t>
            </a:r>
            <a:r>
              <a:rPr lang="en-US" baseline="-25000" dirty="0"/>
              <a:t>2</a:t>
            </a:r>
            <a:r>
              <a:rPr lang="en-US" dirty="0"/>
              <a:t> are 30% Similar</a:t>
            </a:r>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0.3</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&lt; </a:t>
            </a:r>
            <a:r>
              <a:rPr lang="en-US" b="1" dirty="0">
                <a:sym typeface="Symbol"/>
              </a:rPr>
              <a:t>s</a:t>
            </a:r>
            <a:r>
              <a:rPr lang="en-US" dirty="0"/>
              <a:t> we want C</a:t>
            </a:r>
            <a:r>
              <a:rPr lang="en-US" baseline="-25000" dirty="0"/>
              <a:t>1</a:t>
            </a:r>
            <a:r>
              <a:rPr lang="en-US" dirty="0"/>
              <a:t>, C</a:t>
            </a:r>
            <a:r>
              <a:rPr lang="en-US" baseline="-25000" dirty="0"/>
              <a:t>2</a:t>
            </a:r>
            <a:r>
              <a:rPr lang="en-US" dirty="0"/>
              <a:t> to hash to </a:t>
            </a:r>
            <a:r>
              <a:rPr lang="en-US" b="1" dirty="0">
                <a:solidFill>
                  <a:srgbClr val="D60093"/>
                </a:solidFill>
              </a:rPr>
              <a:t>NO </a:t>
            </a:r>
            <a:br>
              <a:rPr lang="en-US" b="1" dirty="0">
                <a:solidFill>
                  <a:srgbClr val="D60093"/>
                </a:solidFill>
              </a:rPr>
            </a:br>
            <a:r>
              <a:rPr lang="en-US" b="1" dirty="0">
                <a:solidFill>
                  <a:srgbClr val="D60093"/>
                </a:solidFill>
              </a:rPr>
              <a:t>common buckets</a:t>
            </a:r>
            <a:r>
              <a:rPr lang="en-US" dirty="0">
                <a:solidFill>
                  <a:srgbClr val="D60093"/>
                </a:solidFill>
              </a:rPr>
              <a:t> </a:t>
            </a:r>
            <a:r>
              <a:rPr lang="en-US" dirty="0"/>
              <a:t>(all bands should be different)</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band: </a:t>
            </a:r>
            <a:r>
              <a:rPr lang="en-US" dirty="0"/>
              <a:t>(0.3)</a:t>
            </a:r>
            <a:r>
              <a:rPr lang="en-US" baseline="30000" dirty="0"/>
              <a:t>5</a:t>
            </a:r>
            <a:r>
              <a:rPr lang="en-US" dirty="0"/>
              <a:t>  = 0.00243</a:t>
            </a:r>
          </a:p>
          <a:p>
            <a:r>
              <a:rPr lang="en-US" dirty="0"/>
              <a:t>Probability C</a:t>
            </a:r>
            <a:r>
              <a:rPr lang="en-US" baseline="-25000" dirty="0"/>
              <a:t>1</a:t>
            </a:r>
            <a:r>
              <a:rPr lang="en-US" dirty="0"/>
              <a:t>, C</a:t>
            </a:r>
            <a:r>
              <a:rPr lang="en-US" baseline="-25000" dirty="0"/>
              <a:t>2</a:t>
            </a:r>
            <a:r>
              <a:rPr lang="en-US" dirty="0"/>
              <a:t> identical in at least 1 of 20 bands: 1 - (1 - 0.00243)</a:t>
            </a:r>
            <a:r>
              <a:rPr lang="en-US" baseline="30000" dirty="0"/>
              <a:t>20</a:t>
            </a:r>
            <a:r>
              <a:rPr lang="en-US" dirty="0"/>
              <a:t> = 0.0474</a:t>
            </a:r>
          </a:p>
          <a:p>
            <a:pPr lvl="1"/>
            <a:r>
              <a:rPr lang="en-US" dirty="0"/>
              <a:t>In other words, approximately 4.74% pairs of docs with similarity 0.3% end up becoming </a:t>
            </a:r>
            <a:r>
              <a:rPr lang="en-US" b="1" dirty="0">
                <a:solidFill>
                  <a:srgbClr val="D60093"/>
                </a:solidFill>
              </a:rPr>
              <a:t>candidate pairs</a:t>
            </a:r>
            <a:endParaRPr lang="en-US" dirty="0"/>
          </a:p>
          <a:p>
            <a:pPr lvl="2"/>
            <a:r>
              <a:rPr lang="en-US" dirty="0"/>
              <a:t>They are </a:t>
            </a:r>
            <a:r>
              <a:rPr lang="en-US" b="1" dirty="0">
                <a:solidFill>
                  <a:srgbClr val="FF0066"/>
                </a:solidFill>
              </a:rPr>
              <a:t>false positives </a:t>
            </a:r>
            <a:r>
              <a:rPr lang="en-US" dirty="0"/>
              <a:t>since we will have to examine them (they are candidate pairs) but then it will turn out their similarity is below threshold </a:t>
            </a:r>
            <a:r>
              <a:rPr lang="en-US" b="1" dirty="0"/>
              <a:t>s</a:t>
            </a:r>
            <a:endParaRPr lang="en-US" b="1" dirty="0">
              <a:solidFill>
                <a:schemeClr val="accent2"/>
              </a:solidFill>
            </a:endParaRP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58630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LSH Involves a Tradeoff</a:t>
            </a:r>
          </a:p>
        </p:txBody>
      </p:sp>
      <p:sp>
        <p:nvSpPr>
          <p:cNvPr id="17411" name="Rectangle 3"/>
          <p:cNvSpPr>
            <a:spLocks noGrp="1" noChangeArrowheads="1"/>
          </p:cNvSpPr>
          <p:nvPr>
            <p:ph idx="1"/>
          </p:nvPr>
        </p:nvSpPr>
        <p:spPr>
          <a:xfrm>
            <a:off x="457200" y="1371600"/>
            <a:ext cx="7772400" cy="5181601"/>
          </a:xfrm>
        </p:spPr>
        <p:txBody>
          <a:bodyPr/>
          <a:lstStyle/>
          <a:p>
            <a:r>
              <a:rPr lang="en-US" b="1" dirty="0">
                <a:solidFill>
                  <a:srgbClr val="D60093"/>
                </a:solidFill>
              </a:rPr>
              <a:t>Pick:</a:t>
            </a:r>
          </a:p>
          <a:p>
            <a:pPr lvl="1"/>
            <a:r>
              <a:rPr lang="en-US" dirty="0"/>
              <a:t>The number of Min-Hashes (rows of </a:t>
            </a:r>
            <a:r>
              <a:rPr lang="en-US" b="1" i="1" dirty="0"/>
              <a:t>M</a:t>
            </a:r>
            <a:r>
              <a:rPr lang="en-US" dirty="0"/>
              <a:t>) </a:t>
            </a:r>
          </a:p>
          <a:p>
            <a:pPr lvl="1"/>
            <a:r>
              <a:rPr lang="en-US" dirty="0"/>
              <a:t>The number of bands </a:t>
            </a:r>
            <a:r>
              <a:rPr lang="en-US" b="1" i="1" dirty="0"/>
              <a:t>b</a:t>
            </a:r>
            <a:r>
              <a:rPr lang="en-US" dirty="0"/>
              <a:t>, and </a:t>
            </a:r>
          </a:p>
          <a:p>
            <a:pPr lvl="1"/>
            <a:r>
              <a:rPr lang="en-US" dirty="0"/>
              <a:t>The number of rows </a:t>
            </a:r>
            <a:r>
              <a:rPr lang="en-US" b="1" i="1" dirty="0"/>
              <a:t>r</a:t>
            </a:r>
            <a:r>
              <a:rPr lang="en-US" dirty="0"/>
              <a:t> per band</a:t>
            </a:r>
          </a:p>
          <a:p>
            <a:pPr>
              <a:buNone/>
            </a:pPr>
            <a:r>
              <a:rPr lang="en-US" dirty="0"/>
              <a:t>	to balance false positives/negatives</a:t>
            </a:r>
          </a:p>
          <a:p>
            <a:pPr lvl="8"/>
            <a:endParaRPr lang="en-US" dirty="0"/>
          </a:p>
          <a:p>
            <a:r>
              <a:rPr lang="en-US" b="1" dirty="0">
                <a:solidFill>
                  <a:srgbClr val="0000FF"/>
                </a:solidFill>
              </a:rPr>
              <a:t>Example:</a:t>
            </a:r>
            <a:r>
              <a:rPr lang="en-US" dirty="0"/>
              <a:t> If we had only 15 bands of 5 rows, the number of false positives would go down, but the number of false negatives would go up</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604300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a:t>Analysis of LSH – What We Want</a:t>
            </a:r>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headEnd/>
            <a:tailE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Similarity threshold </a:t>
            </a:r>
            <a:r>
              <a:rPr lang="en-US" b="1" i="1" dirty="0">
                <a:solidFill>
                  <a:srgbClr val="008000"/>
                </a:solidFill>
                <a:latin typeface="Tahoma" pitchFamily="34" charset="0"/>
              </a:rPr>
              <a:t>s</a:t>
            </a: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headEnd/>
            <a:tailE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headEnd/>
            <a:tailEnd/>
          </a:ln>
        </p:spPr>
        <p:txBody>
          <a:bodyPr/>
          <a:lstStyle/>
          <a:p>
            <a:endParaRPr lang="en-US"/>
          </a:p>
        </p:txBody>
      </p:sp>
      <p:grpSp>
        <p:nvGrpSpPr>
          <p:cNvPr id="2" name="Group 12"/>
          <p:cNvGrpSpPr>
            <a:grpSpLocks/>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headEnd/>
              <a:tailEnd/>
            </a:ln>
          </p:spPr>
          <p:txBody>
            <a:bodyPr wrap="none">
              <a:spAutoFit/>
            </a:bodyPr>
            <a:lstStyle/>
            <a:p>
              <a:pPr algn="ctr" eaLnBrk="0" hangingPunct="0"/>
              <a:r>
                <a:rPr lang="en-US" dirty="0">
                  <a:latin typeface="Tahoma" pitchFamily="34" charset="0"/>
                </a:rPr>
                <a:t>No chance</a:t>
              </a:r>
            </a:p>
            <a:p>
              <a:pPr algn="ctr" eaLnBrk="0" hangingPunct="0"/>
              <a:r>
                <a:rPr lang="en-US" dirty="0">
                  <a:latin typeface="Tahoma" pitchFamily="34" charset="0"/>
                </a:rPr>
                <a:t>if </a:t>
              </a:r>
              <a:r>
                <a:rPr lang="en-US" i="1" dirty="0">
                  <a:latin typeface="Tahoma" pitchFamily="34" charset="0"/>
                </a:rPr>
                <a:t>t</a:t>
              </a:r>
              <a:r>
                <a:rPr lang="en-US" dirty="0">
                  <a:latin typeface="Tahoma" pitchFamily="34" charset="0"/>
                </a:rPr>
                <a:t> &lt; </a:t>
              </a:r>
              <a:r>
                <a:rPr lang="en-US" i="1" dirty="0">
                  <a:latin typeface="Tahoma" pitchFamily="34" charset="0"/>
                </a:rPr>
                <a:t>s</a:t>
              </a: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headEnd/>
              <a:tailEnd type="triangle" w="med" len="med"/>
            </a:ln>
          </p:spPr>
          <p:txBody>
            <a:bodyPr/>
            <a:lstStyle/>
            <a:p>
              <a:endParaRPr lang="en-US"/>
            </a:p>
          </p:txBody>
        </p:sp>
      </p:grpSp>
      <p:grpSp>
        <p:nvGrpSpPr>
          <p:cNvPr id="3" name="Group 15"/>
          <p:cNvGrpSpPr>
            <a:grpSpLocks/>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headEnd/>
              <a:tailEnd/>
            </a:ln>
          </p:spPr>
          <p:txBody>
            <a:bodyPr wrap="square">
              <a:spAutoFit/>
            </a:bodyPr>
            <a:lstStyle/>
            <a:p>
              <a:pPr algn="ctr" eaLnBrk="0" hangingPunct="0"/>
              <a:r>
                <a:rPr lang="en-US" dirty="0">
                  <a:latin typeface="Tahoma" pitchFamily="34" charset="0"/>
                </a:rPr>
                <a:t>Probability = 1 if </a:t>
              </a:r>
              <a:r>
                <a:rPr lang="en-US" i="1" dirty="0">
                  <a:latin typeface="Tahoma" pitchFamily="34" charset="0"/>
                </a:rPr>
                <a:t>t</a:t>
              </a:r>
              <a:r>
                <a:rPr lang="en-US" dirty="0">
                  <a:latin typeface="Tahoma" pitchFamily="34" charset="0"/>
                </a:rPr>
                <a:t> &gt; </a:t>
              </a:r>
              <a:r>
                <a:rPr lang="en-US" i="1" dirty="0">
                  <a:latin typeface="Tahoma" pitchFamily="34" charset="0"/>
                </a:rPr>
                <a:t>s</a:t>
              </a: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headEnd/>
              <a:tailEnd type="triangle" w="med" len="med"/>
            </a:ln>
          </p:spPr>
          <p:txBody>
            <a:bodyPr/>
            <a:lstStyle/>
            <a:p>
              <a:endParaRPr lang="en-US"/>
            </a:p>
          </p:txBody>
        </p:sp>
      </p:grpSp>
      <p:sp>
        <p:nvSpPr>
          <p:cNvPr id="20" name="Slide Number Placeholder 19"/>
          <p:cNvSpPr>
            <a:spLocks noGrp="1"/>
          </p:cNvSpPr>
          <p:nvPr>
            <p:ph type="sldNum" sz="quarter" idx="12"/>
          </p:nvPr>
        </p:nvSpPr>
        <p:spPr/>
        <p:txBody>
          <a:bodyPr/>
          <a:lstStyle/>
          <a:p>
            <a:fld id="{19B12225-5612-419B-A8D5-4B8EEE4C217E}" type="slidenum">
              <a:rPr lang="en-US" smtClean="0"/>
              <a:pPr/>
              <a:t>52</a:t>
            </a:fld>
            <a:endParaRPr lang="en-US"/>
          </a:p>
        </p:txBody>
      </p:sp>
      <p:sp>
        <p:nvSpPr>
          <p:cNvPr id="21" name="Footer Placeholder 20"/>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9091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53</a:t>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headEnd/>
            <a:tailE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headEnd/>
            <a:tailEnd/>
          </a:ln>
        </p:spPr>
        <p:txBody>
          <a:bodyPr wrap="none">
            <a:spAutoFit/>
          </a:bodyPr>
          <a:lstStyle/>
          <a:p>
            <a:pPr eaLnBrk="0" hangingPunct="0"/>
            <a:r>
              <a:rPr lang="en-US" b="1" dirty="0">
                <a:solidFill>
                  <a:srgbClr val="008000"/>
                </a:solidFill>
                <a:latin typeface="Tahoma" pitchFamily="34" charset="0"/>
              </a:rPr>
              <a:t>Remember:</a:t>
            </a:r>
          </a:p>
          <a:p>
            <a:pPr eaLnBrk="0" hangingPunct="0"/>
            <a:r>
              <a:rPr lang="en-US" dirty="0">
                <a:latin typeface="Tahoma" pitchFamily="34" charset="0"/>
              </a:rPr>
              <a:t>Probability of</a:t>
            </a:r>
          </a:p>
          <a:p>
            <a:pPr eaLnBrk="0" hangingPunct="0"/>
            <a:r>
              <a:rPr lang="en-US" dirty="0">
                <a:latin typeface="Tahoma" pitchFamily="34" charset="0"/>
              </a:rPr>
              <a:t>equal hash-values</a:t>
            </a:r>
          </a:p>
          <a:p>
            <a:pPr eaLnBrk="0" hangingPunct="0"/>
            <a:r>
              <a:rPr lang="en-US" dirty="0">
                <a:latin typeface="Tahoma" pitchFamily="34" charset="0"/>
              </a:rPr>
              <a:t>= similarity</a:t>
            </a: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2492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a:t>b</a:t>
            </a:r>
            <a:r>
              <a:rPr lang="en-US" dirty="0"/>
              <a:t> bands, </a:t>
            </a:r>
            <a:r>
              <a:rPr lang="en-US" i="1" dirty="0"/>
              <a:t>r</a:t>
            </a:r>
            <a:r>
              <a:rPr lang="en-US" dirty="0"/>
              <a:t> rows/band</a:t>
            </a:r>
            <a:endParaRPr lang="en-US" i="1" dirty="0"/>
          </a:p>
        </p:txBody>
      </p:sp>
      <p:sp>
        <p:nvSpPr>
          <p:cNvPr id="20483" name="Rectangle 3"/>
          <p:cNvSpPr>
            <a:spLocks noGrp="1" noChangeArrowheads="1"/>
          </p:cNvSpPr>
          <p:nvPr>
            <p:ph idx="1"/>
          </p:nvPr>
        </p:nvSpPr>
        <p:spPr/>
        <p:txBody>
          <a:bodyPr/>
          <a:lstStyle/>
          <a:p>
            <a:r>
              <a:rPr lang="en-US" dirty="0"/>
              <a:t>Columns C</a:t>
            </a:r>
            <a:r>
              <a:rPr lang="en-US" baseline="-25000" dirty="0"/>
              <a:t>1</a:t>
            </a:r>
            <a:r>
              <a:rPr lang="en-US" dirty="0"/>
              <a:t> and C</a:t>
            </a:r>
            <a:r>
              <a:rPr lang="en-US" baseline="-25000" dirty="0"/>
              <a:t>2</a:t>
            </a:r>
            <a:r>
              <a:rPr lang="en-US" dirty="0"/>
              <a:t> have similarity </a:t>
            </a:r>
            <a:r>
              <a:rPr lang="en-US" b="1" i="1" dirty="0">
                <a:solidFill>
                  <a:srgbClr val="FF0066"/>
                </a:solidFill>
              </a:rPr>
              <a:t>t</a:t>
            </a:r>
          </a:p>
          <a:p>
            <a:r>
              <a:rPr lang="en-US" dirty="0"/>
              <a:t>Pick any band (</a:t>
            </a:r>
            <a:r>
              <a:rPr lang="en-US" b="1" i="1" dirty="0">
                <a:solidFill>
                  <a:srgbClr val="FF0066"/>
                </a:solidFill>
              </a:rPr>
              <a:t>r</a:t>
            </a:r>
            <a:r>
              <a:rPr lang="en-US" dirty="0"/>
              <a:t> rows)</a:t>
            </a:r>
          </a:p>
          <a:p>
            <a:pPr lvl="1"/>
            <a:r>
              <a:rPr lang="en-US" dirty="0"/>
              <a:t>Prob. that all rows in band equal =</a:t>
            </a:r>
            <a:r>
              <a:rPr lang="en-US" b="1" dirty="0"/>
              <a:t> </a:t>
            </a:r>
            <a:r>
              <a:rPr lang="en-US" b="1" i="1" dirty="0" err="1">
                <a:solidFill>
                  <a:srgbClr val="FF0066"/>
                </a:solidFill>
              </a:rPr>
              <a:t>t</a:t>
            </a:r>
            <a:r>
              <a:rPr lang="en-US" b="1" i="1" baseline="30000" dirty="0" err="1">
                <a:solidFill>
                  <a:srgbClr val="FF0066"/>
                </a:solidFill>
              </a:rPr>
              <a:t>r</a:t>
            </a:r>
            <a:r>
              <a:rPr lang="en-US" b="1" dirty="0"/>
              <a:t> </a:t>
            </a:r>
          </a:p>
          <a:p>
            <a:pPr lvl="1"/>
            <a:r>
              <a:rPr lang="en-US" dirty="0"/>
              <a:t>Prob. that some row in band unequal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t> </a:t>
            </a:r>
          </a:p>
          <a:p>
            <a:pPr lvl="8"/>
            <a:endParaRPr lang="en-US" dirty="0"/>
          </a:p>
          <a:p>
            <a:r>
              <a:rPr lang="en-US" dirty="0"/>
              <a:t>Prob. that no band identical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p>
          <a:p>
            <a:pPr lvl="8"/>
            <a:endParaRPr lang="en-US" i="1" baseline="30000" dirty="0">
              <a:solidFill>
                <a:srgbClr val="FF0066"/>
              </a:solidFill>
            </a:endParaRPr>
          </a:p>
          <a:p>
            <a:r>
              <a:rPr lang="en-US" dirty="0"/>
              <a:t>Prob. that at least 1 band identical =                  </a:t>
            </a:r>
            <a:r>
              <a:rPr lang="en-US" b="1" dirty="0"/>
              <a:t>			</a:t>
            </a:r>
            <a:r>
              <a:rPr lang="en-US" b="1" dirty="0">
                <a:solidFill>
                  <a:srgbClr val="FF0066"/>
                </a:solidFill>
              </a:rPr>
              <a:t>1 - (1 -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endParaRPr lang="en-US" b="1" dirty="0">
              <a:solidFill>
                <a:srgbClr val="FF0066"/>
              </a:solidFill>
            </a:endParaRPr>
          </a:p>
          <a:p>
            <a:pPr lvl="1"/>
            <a:endParaRPr lang="en-US" i="1" baseline="30000" dirty="0">
              <a:solidFill>
                <a:srgbClr val="FF0066"/>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54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21397476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a:t>What </a:t>
            </a:r>
            <a:r>
              <a:rPr lang="en-US" i="1" dirty="0"/>
              <a:t>b</a:t>
            </a:r>
            <a:r>
              <a:rPr lang="en-US" dirty="0"/>
              <a:t>  Bands of </a:t>
            </a:r>
            <a:r>
              <a:rPr lang="en-US" i="1" dirty="0"/>
              <a:t>r</a:t>
            </a:r>
            <a:r>
              <a:rPr lang="en-US" dirty="0"/>
              <a:t>  Rows Gives You</a:t>
            </a:r>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headEnd/>
            <a:tailEnd/>
          </a:ln>
        </p:spPr>
        <p:txBody>
          <a:bodyPr/>
          <a:lstStyle/>
          <a:p>
            <a:endParaRPr lang="en-US"/>
          </a:p>
        </p:txBody>
      </p:sp>
      <p:sp>
        <p:nvSpPr>
          <p:cNvPr id="21514" name="Freeform 10"/>
          <p:cNvSpPr>
            <a:spLocks/>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headEnd/>
            <a:tailE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headEnd/>
            <a:tailEnd/>
          </a:ln>
        </p:spPr>
        <p:txBody>
          <a:bodyPr/>
          <a:lstStyle/>
          <a:p>
            <a:endParaRPr lang="en-US"/>
          </a:p>
        </p:txBody>
      </p:sp>
      <p:sp>
        <p:nvSpPr>
          <p:cNvPr id="21516" name="Freeform 12"/>
          <p:cNvSpPr>
            <a:spLocks/>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headEnd/>
            <a:tailE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headEnd/>
            <a:tailEnd/>
          </a:ln>
        </p:spPr>
        <p:txBody>
          <a:bodyPr/>
          <a:lstStyle/>
          <a:p>
            <a:endParaRPr lang="en-US"/>
          </a:p>
        </p:txBody>
      </p:sp>
      <p:grpSp>
        <p:nvGrpSpPr>
          <p:cNvPr id="2" name="Group 14"/>
          <p:cNvGrpSpPr>
            <a:grpSpLocks/>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headEnd/>
              <a:tailEnd/>
            </a:ln>
          </p:spPr>
          <p:txBody>
            <a:bodyPr wrap="none">
              <a:spAutoFit/>
            </a:bodyPr>
            <a:lstStyle/>
            <a:p>
              <a:pPr eaLnBrk="0" hangingPunct="0"/>
              <a:r>
                <a:rPr lang="en-US" sz="2400" b="1" i="1" dirty="0">
                  <a:latin typeface="Tahoma" pitchFamily="34" charset="0"/>
                </a:rPr>
                <a:t>t</a:t>
              </a:r>
              <a:r>
                <a:rPr lang="en-US" sz="2400" b="1" dirty="0">
                  <a:latin typeface="Tahoma" pitchFamily="34" charset="0"/>
                </a:rPr>
                <a:t> </a:t>
              </a:r>
              <a:r>
                <a:rPr lang="en-US" sz="2400" b="1" i="1" baseline="30000" dirty="0">
                  <a:latin typeface="Tahoma" pitchFamily="34" charset="0"/>
                </a:rPr>
                <a:t>r </a:t>
              </a:r>
            </a:p>
          </p:txBody>
        </p:sp>
        <p:sp>
          <p:nvSpPr>
            <p:cNvPr id="21536" name="Text Box 16"/>
            <p:cNvSpPr txBox="1">
              <a:spLocks noChangeArrowheads="1"/>
            </p:cNvSpPr>
            <p:nvPr/>
          </p:nvSpPr>
          <p:spPr bwMode="auto">
            <a:xfrm>
              <a:off x="4980" y="2996"/>
              <a:ext cx="722"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All rows</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are equal</a:t>
              </a: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headEnd/>
              <a:tailEnd type="triangle" w="med" len="med"/>
            </a:ln>
          </p:spPr>
          <p:txBody>
            <a:bodyPr/>
            <a:lstStyle/>
            <a:p>
              <a:endParaRPr lang="en-US"/>
            </a:p>
          </p:txBody>
        </p:sp>
      </p:grpSp>
      <p:grpSp>
        <p:nvGrpSpPr>
          <p:cNvPr id="3" name="Group 18"/>
          <p:cNvGrpSpPr>
            <a:grpSpLocks/>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33" name="Text Box 20"/>
            <p:cNvSpPr txBox="1">
              <a:spLocks noChangeArrowheads="1"/>
            </p:cNvSpPr>
            <p:nvPr/>
          </p:nvSpPr>
          <p:spPr bwMode="auto">
            <a:xfrm>
              <a:off x="4166" y="3092"/>
              <a:ext cx="753"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Some row</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unequal</a:t>
              </a: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headEnd/>
              <a:tailEnd type="triangle" w="med" len="med"/>
            </a:ln>
          </p:spPr>
          <p:txBody>
            <a:bodyPr/>
            <a:lstStyle/>
            <a:p>
              <a:endParaRPr lang="en-US"/>
            </a:p>
          </p:txBody>
        </p:sp>
      </p:grpSp>
      <p:grpSp>
        <p:nvGrpSpPr>
          <p:cNvPr id="4" name="Group 22"/>
          <p:cNvGrpSpPr>
            <a:grpSpLocks/>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p>
          </p:txBody>
        </p:sp>
        <p:sp>
          <p:nvSpPr>
            <p:cNvPr id="21529" name="Text Box 24"/>
            <p:cNvSpPr txBox="1">
              <a:spLocks noChangeArrowheads="1"/>
            </p:cNvSpPr>
            <p:nvPr/>
          </p:nvSpPr>
          <p:spPr bwMode="auto">
            <a:xfrm>
              <a:off x="5078" y="2133"/>
              <a:ext cx="32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r>
                <a:rPr lang="en-US" sz="2400" b="1" i="1" baseline="30000" dirty="0">
                  <a:latin typeface="Tahoma" pitchFamily="34" charset="0"/>
                </a:rPr>
                <a:t>b </a:t>
              </a:r>
            </a:p>
          </p:txBody>
        </p:sp>
        <p:sp>
          <p:nvSpPr>
            <p:cNvPr id="21530" name="Text Box 25"/>
            <p:cNvSpPr txBox="1">
              <a:spLocks noChangeArrowheads="1"/>
            </p:cNvSpPr>
            <p:nvPr/>
          </p:nvSpPr>
          <p:spPr bwMode="auto">
            <a:xfrm>
              <a:off x="4977" y="1104"/>
              <a:ext cx="715" cy="577"/>
            </a:xfrm>
            <a:prstGeom prst="rect">
              <a:avLst/>
            </a:prstGeom>
            <a:noFill/>
            <a:ln w="9525">
              <a:noFill/>
              <a:miter lim="800000"/>
              <a:headEnd/>
              <a:tailEnd/>
            </a:ln>
          </p:spPr>
          <p:txBody>
            <a:bodyPr wrap="none">
              <a:spAutoFit/>
            </a:bodyPr>
            <a:lstStyle/>
            <a:p>
              <a:pPr eaLnBrk="0" hangingPunct="0"/>
              <a:endParaRPr lang="en-US" dirty="0">
                <a:solidFill>
                  <a:srgbClr val="008000"/>
                </a:solidFill>
                <a:latin typeface="Tahoma" pitchFamily="34" charset="0"/>
              </a:endParaRPr>
            </a:p>
            <a:p>
              <a:pPr eaLnBrk="0" hangingPunct="0"/>
              <a:r>
                <a:rPr lang="en-US" dirty="0">
                  <a:solidFill>
                    <a:srgbClr val="008000"/>
                  </a:solidFill>
                  <a:latin typeface="Tahoma" pitchFamily="34" charset="0"/>
                </a:rPr>
                <a:t>No bands</a:t>
              </a:r>
            </a:p>
            <a:p>
              <a:pPr eaLnBrk="0" hangingPunct="0"/>
              <a:r>
                <a:rPr lang="en-US" dirty="0">
                  <a:solidFill>
                    <a:srgbClr val="008000"/>
                  </a:solidFill>
                  <a:latin typeface="Tahoma" pitchFamily="34" charset="0"/>
                </a:rPr>
                <a:t>identical</a:t>
              </a: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headEnd/>
              <a:tailEnd type="triangle" w="med" len="med"/>
            </a:ln>
          </p:spPr>
          <p:txBody>
            <a:bodyPr/>
            <a:lstStyle/>
            <a:p>
              <a:endParaRPr lang="en-US"/>
            </a:p>
          </p:txBody>
        </p:sp>
      </p:grpSp>
      <p:grpSp>
        <p:nvGrpSpPr>
          <p:cNvPr id="5" name="Group 27"/>
          <p:cNvGrpSpPr>
            <a:grpSpLocks/>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26" name="Text Box 29"/>
            <p:cNvSpPr txBox="1">
              <a:spLocks noChangeArrowheads="1"/>
            </p:cNvSpPr>
            <p:nvPr/>
          </p:nvSpPr>
          <p:spPr bwMode="auto">
            <a:xfrm>
              <a:off x="4214" y="1171"/>
              <a:ext cx="711"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At least</a:t>
              </a:r>
            </a:p>
            <a:p>
              <a:pPr eaLnBrk="0" hangingPunct="0"/>
              <a:r>
                <a:rPr lang="en-US" dirty="0">
                  <a:solidFill>
                    <a:srgbClr val="008000"/>
                  </a:solidFill>
                  <a:latin typeface="Tahoma" pitchFamily="34" charset="0"/>
                </a:rPr>
                <a:t>one band</a:t>
              </a:r>
            </a:p>
            <a:p>
              <a:pPr eaLnBrk="0" hangingPunct="0"/>
              <a:r>
                <a:rPr lang="en-US" dirty="0">
                  <a:solidFill>
                    <a:srgbClr val="008000"/>
                  </a:solidFill>
                  <a:latin typeface="Tahoma" pitchFamily="34" charset="0"/>
                </a:rPr>
                <a:t>identical</a:t>
              </a: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headEnd/>
              <a:tailEnd type="triangle" w="med" len="med"/>
            </a:ln>
          </p:spPr>
          <p:txBody>
            <a:bodyPr/>
            <a:lstStyle/>
            <a:p>
              <a:endParaRPr lang="en-US"/>
            </a:p>
          </p:txBody>
        </p:sp>
      </p:grpSp>
      <p:grpSp>
        <p:nvGrpSpPr>
          <p:cNvPr id="6" name="Group 31"/>
          <p:cNvGrpSpPr>
            <a:grpSpLocks/>
          </p:cNvGrpSpPr>
          <p:nvPr/>
        </p:nvGrpSpPr>
        <p:grpSpPr bwMode="auto">
          <a:xfrm>
            <a:off x="4495800" y="3429000"/>
            <a:ext cx="2065338" cy="762000"/>
            <a:chOff x="2832" y="2160"/>
            <a:chExt cx="1301" cy="480"/>
          </a:xfrm>
        </p:grpSpPr>
        <p:sp>
          <p:nvSpPr>
            <p:cNvPr id="21523" name="Text Box 32"/>
            <p:cNvSpPr txBox="1">
              <a:spLocks noChangeArrowheads="1"/>
            </p:cNvSpPr>
            <p:nvPr/>
          </p:nvSpPr>
          <p:spPr bwMode="auto">
            <a:xfrm>
              <a:off x="3024" y="2160"/>
              <a:ext cx="1109" cy="291"/>
            </a:xfrm>
            <a:prstGeom prst="rect">
              <a:avLst/>
            </a:prstGeom>
            <a:noFill/>
            <a:ln w="9525">
              <a:noFill/>
              <a:miter lim="800000"/>
              <a:headEnd/>
              <a:tailEnd/>
            </a:ln>
          </p:spPr>
          <p:txBody>
            <a:bodyPr wrap="none">
              <a:spAutoFit/>
            </a:bodyPr>
            <a:lstStyle/>
            <a:p>
              <a:pPr eaLnBrk="0" hangingPunct="0"/>
              <a:r>
                <a:rPr lang="en-US" sz="2400" dirty="0">
                  <a:latin typeface="Tahoma" pitchFamily="34" charset="0"/>
                </a:rPr>
                <a:t>s ~ (1/b)</a:t>
              </a:r>
              <a:r>
                <a:rPr lang="en-US" sz="2400" baseline="30000" dirty="0">
                  <a:latin typeface="Tahoma" pitchFamily="34" charset="0"/>
                </a:rPr>
                <a:t>1/r </a:t>
              </a:r>
            </a:p>
          </p:txBody>
        </p:sp>
        <p:sp>
          <p:nvSpPr>
            <p:cNvPr id="21524" name="Line 33"/>
            <p:cNvSpPr>
              <a:spLocks noChangeShapeType="1"/>
            </p:cNvSpPr>
            <p:nvPr/>
          </p:nvSpPr>
          <p:spPr bwMode="auto">
            <a:xfrm flipH="1">
              <a:off x="2832" y="2496"/>
              <a:ext cx="432" cy="144"/>
            </a:xfrm>
            <a:prstGeom prst="line">
              <a:avLst/>
            </a:prstGeom>
            <a:noFill/>
            <a:ln w="9525">
              <a:solidFill>
                <a:schemeClr val="tx1"/>
              </a:solidFill>
              <a:round/>
              <a:headEnd/>
              <a:tailEnd type="triangle" w="med" len="med"/>
            </a:ln>
          </p:spPr>
          <p:txBody>
            <a:bodyPr/>
            <a:lstStyle/>
            <a:p>
              <a:endParaRPr lang="en-US"/>
            </a:p>
          </p:txBody>
        </p:sp>
      </p:grpSp>
      <p:sp>
        <p:nvSpPr>
          <p:cNvPr id="36" name="Slide Number Placeholder 35"/>
          <p:cNvSpPr>
            <a:spLocks noGrp="1"/>
          </p:cNvSpPr>
          <p:nvPr>
            <p:ph type="sldNum" sz="quarter" idx="12"/>
          </p:nvPr>
        </p:nvSpPr>
        <p:spPr/>
        <p:txBody>
          <a:bodyPr/>
          <a:lstStyle/>
          <a:p>
            <a:fld id="{19B12225-5612-419B-A8D5-4B8EEE4C217E}" type="slidenum">
              <a:rPr lang="en-US" smtClean="0"/>
              <a:pPr/>
              <a:t>55</a:t>
            </a:fld>
            <a:endParaRPr lang="en-US"/>
          </a:p>
        </p:txBody>
      </p:sp>
      <p:sp>
        <p:nvSpPr>
          <p:cNvPr id="37" name="Footer Placeholder 36"/>
          <p:cNvSpPr>
            <a:spLocks noGrp="1"/>
          </p:cNvSpPr>
          <p:nvPr>
            <p:ph type="ftr" sz="quarter" idx="11"/>
          </p:nvPr>
        </p:nvSpPr>
        <p:spPr/>
        <p:txBody>
          <a:bodyPr/>
          <a:lstStyle/>
          <a:p>
            <a:r>
              <a:rPr lang="en-US"/>
              <a:t>J. Leskovec, A. Rajaraman, J. Ullman: Mining of Massive Datasets, http://www.mmds.org</a:t>
            </a:r>
          </a:p>
        </p:txBody>
      </p:sp>
      <p:sp>
        <p:nvSpPr>
          <p:cNvPr id="38"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headE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274456321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Example: </a:t>
            </a:r>
            <a:r>
              <a:rPr lang="en-US" i="1" dirty="0"/>
              <a:t>b</a:t>
            </a:r>
            <a:r>
              <a:rPr lang="en-US" dirty="0"/>
              <a:t>  = 20; </a:t>
            </a:r>
            <a:r>
              <a:rPr lang="en-US" i="1" dirty="0"/>
              <a:t>r</a:t>
            </a:r>
            <a:r>
              <a:rPr lang="en-US" dirty="0"/>
              <a:t>  = 5</a:t>
            </a:r>
          </a:p>
        </p:txBody>
      </p:sp>
      <p:sp>
        <p:nvSpPr>
          <p:cNvPr id="9" name="Content Placeholder 8"/>
          <p:cNvSpPr>
            <a:spLocks noGrp="1"/>
          </p:cNvSpPr>
          <p:nvPr>
            <p:ph idx="1"/>
          </p:nvPr>
        </p:nvSpPr>
        <p:spPr/>
        <p:txBody>
          <a:bodyPr/>
          <a:lstStyle/>
          <a:p>
            <a:r>
              <a:rPr lang="en-US" b="1" dirty="0">
                <a:solidFill>
                  <a:srgbClr val="0000FF"/>
                </a:solidFill>
              </a:rPr>
              <a:t>Similarity threshold s</a:t>
            </a:r>
          </a:p>
          <a:p>
            <a:r>
              <a:rPr lang="en-US" b="1" dirty="0">
                <a:solidFill>
                  <a:srgbClr val="D60093"/>
                </a:solidFill>
              </a:rPr>
              <a:t>Prob. that at least 1 band is identical:</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56</a:t>
            </a:fld>
            <a:endParaRPr lang="en-US"/>
          </a:p>
        </p:txBody>
      </p:sp>
      <p:graphicFrame>
        <p:nvGraphicFramePr>
          <p:cNvPr id="68611" name="Group 3"/>
          <p:cNvGraphicFramePr>
            <a:graphicFrameLocks noGrp="1"/>
          </p:cNvGraphicFramePr>
          <p:nvPr>
            <p:extLst>
              <p:ext uri="{D42A27DB-BD31-4B8C-83A1-F6EECF244321}">
                <p14:modId xmlns:p14="http://schemas.microsoft.com/office/powerpoint/2010/main" val="1620023594"/>
              </p:ext>
            </p:extLst>
          </p:nvPr>
        </p:nvGraphicFramePr>
        <p:xfrm>
          <a:off x="3124200" y="2484120"/>
          <a:ext cx="3124200" cy="4145280"/>
        </p:xfrm>
        <a:graphic>
          <a:graphicData uri="http://schemas.openxmlformats.org/drawingml/2006/table">
            <a:tbl>
              <a:tblPr/>
              <a:tblGrid>
                <a:gridCol w="7620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1" u="none" strike="noStrike" cap="none" normalizeH="0" baseline="0" dirty="0">
                          <a:ln>
                            <a:noFill/>
                          </a:ln>
                          <a:solidFill>
                            <a:schemeClr val="tx1"/>
                          </a:solidFill>
                          <a:effectLst/>
                          <a:latin typeface="Arial" charset="0"/>
                          <a:ea typeface="ＭＳ Ｐゴシック" charset="-128"/>
                          <a:cs typeface="ＭＳ Ｐゴシック" charset="-128"/>
                        </a:rPr>
                        <a:t>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 1-(1-s</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r</a:t>
                      </a: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.047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.186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.470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.802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.975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.9996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7437749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t>
            </a:r>
            <a:r>
              <a:rPr lang="en-US" i="1" dirty="0"/>
              <a:t>r</a:t>
            </a:r>
            <a:r>
              <a:rPr lang="en-US" dirty="0"/>
              <a:t> and </a:t>
            </a:r>
            <a:r>
              <a:rPr lang="en-US" i="1" dirty="0"/>
              <a:t>b</a:t>
            </a:r>
            <a:r>
              <a:rPr lang="en-US" dirty="0"/>
              <a:t>: The S-curve</a:t>
            </a:r>
          </a:p>
        </p:txBody>
      </p:sp>
      <p:sp>
        <p:nvSpPr>
          <p:cNvPr id="3" name="Content Placeholder 2"/>
          <p:cNvSpPr>
            <a:spLocks noGrp="1"/>
          </p:cNvSpPr>
          <p:nvPr>
            <p:ph idx="1"/>
          </p:nvPr>
        </p:nvSpPr>
        <p:spPr>
          <a:xfrm>
            <a:off x="457200" y="1371601"/>
            <a:ext cx="8229600" cy="1371600"/>
          </a:xfrm>
        </p:spPr>
        <p:txBody>
          <a:bodyPr/>
          <a:lstStyle/>
          <a:p>
            <a:r>
              <a:rPr lang="en-US" b="1" dirty="0">
                <a:solidFill>
                  <a:srgbClr val="D60093"/>
                </a:solidFill>
              </a:rPr>
              <a:t>Picking </a:t>
            </a:r>
            <a:r>
              <a:rPr lang="en-US" b="1" i="1" dirty="0">
                <a:solidFill>
                  <a:srgbClr val="D60093"/>
                </a:solidFill>
              </a:rPr>
              <a:t>r</a:t>
            </a:r>
            <a:r>
              <a:rPr lang="en-US" b="1" dirty="0">
                <a:solidFill>
                  <a:srgbClr val="D60093"/>
                </a:solidFill>
              </a:rPr>
              <a:t> and </a:t>
            </a:r>
            <a:r>
              <a:rPr lang="en-US" b="1" i="1" dirty="0">
                <a:solidFill>
                  <a:srgbClr val="D60093"/>
                </a:solidFill>
              </a:rPr>
              <a:t>b</a:t>
            </a:r>
            <a:r>
              <a:rPr lang="en-US" b="1" dirty="0">
                <a:solidFill>
                  <a:srgbClr val="D60093"/>
                </a:solidFill>
              </a:rPr>
              <a:t> to get the best S-curve</a:t>
            </a:r>
          </a:p>
          <a:p>
            <a:pPr lvl="1"/>
            <a:r>
              <a:rPr lang="en-US" dirty="0"/>
              <a:t>50 hash-functions (r=5, b=10)</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57</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a:solidFill>
                  <a:schemeClr val="accent2"/>
                </a:solidFill>
              </a:rPr>
              <a:t>Blue area</a:t>
            </a:r>
            <a:r>
              <a:rPr lang="en-US" b="1" dirty="0"/>
              <a:t>:</a:t>
            </a:r>
            <a:r>
              <a:rPr lang="en-US" dirty="0"/>
              <a:t> False Negative rate</a:t>
            </a:r>
          </a:p>
          <a:p>
            <a:r>
              <a:rPr lang="en-US" b="1" dirty="0">
                <a:solidFill>
                  <a:schemeClr val="accent4"/>
                </a:solidFill>
              </a:rPr>
              <a:t>Green area</a:t>
            </a:r>
            <a:r>
              <a:rPr lang="en-US" b="1" dirty="0"/>
              <a:t>:</a:t>
            </a:r>
            <a:r>
              <a:rPr lang="en-US" dirty="0"/>
              <a:t> False Positive rate</a:t>
            </a:r>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a:t>Similarity</a:t>
            </a:r>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a:t>Prob. sharing a bucket</a:t>
            </a:r>
          </a:p>
        </p:txBody>
      </p:sp>
    </p:spTree>
    <p:extLst>
      <p:ext uri="{BB962C8B-B14F-4D97-AF65-F5344CB8AC3E}">
        <p14:creationId xmlns:p14="http://schemas.microsoft.com/office/powerpoint/2010/main" val="17079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LSH Summary</a:t>
            </a:r>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a:solidFill>
                  <a:srgbClr val="0000FF"/>
                </a:solidFill>
              </a:rPr>
              <a:t>Tune </a:t>
            </a:r>
            <a:r>
              <a:rPr lang="en-US" b="1" i="1" dirty="0">
                <a:solidFill>
                  <a:srgbClr val="0000FF"/>
                </a:solidFill>
              </a:rPr>
              <a:t>M, b, r</a:t>
            </a:r>
            <a:r>
              <a:rPr lang="en-US" dirty="0">
                <a:solidFill>
                  <a:srgbClr val="0000FF"/>
                </a:solidFill>
              </a:rPr>
              <a:t> to get almost all pairs with similar signatures, but eliminate most pairs that do not have similar signatures</a:t>
            </a:r>
          </a:p>
          <a:p>
            <a:pPr lvl="8">
              <a:lnSpc>
                <a:spcPct val="90000"/>
              </a:lnSpc>
            </a:pPr>
            <a:endParaRPr lang="en-US" dirty="0"/>
          </a:p>
          <a:p>
            <a:pPr>
              <a:lnSpc>
                <a:spcPct val="90000"/>
              </a:lnSpc>
            </a:pPr>
            <a:r>
              <a:rPr lang="en-US" dirty="0"/>
              <a:t>Check in main memory that </a:t>
            </a:r>
            <a:r>
              <a:rPr lang="en-US" b="1" dirty="0"/>
              <a:t>candidate pairs</a:t>
            </a:r>
            <a:r>
              <a:rPr lang="en-US" dirty="0"/>
              <a:t> really do have </a:t>
            </a:r>
            <a:r>
              <a:rPr lang="en-US" b="1" dirty="0"/>
              <a:t>similar signatures</a:t>
            </a:r>
          </a:p>
          <a:p>
            <a:pPr lvl="8">
              <a:lnSpc>
                <a:spcPct val="90000"/>
              </a:lnSpc>
            </a:pPr>
            <a:endParaRPr lang="en-US" dirty="0"/>
          </a:p>
          <a:p>
            <a:pPr>
              <a:lnSpc>
                <a:spcPct val="90000"/>
              </a:lnSpc>
            </a:pPr>
            <a:r>
              <a:rPr lang="en-US" b="1" dirty="0">
                <a:solidFill>
                  <a:srgbClr val="D60093"/>
                </a:solidFill>
              </a:rPr>
              <a:t>Optional:</a:t>
            </a:r>
            <a:r>
              <a:rPr lang="en-US" dirty="0">
                <a:solidFill>
                  <a:srgbClr val="D60093"/>
                </a:solidFill>
              </a:rPr>
              <a:t> </a:t>
            </a:r>
            <a:r>
              <a:rPr lang="en-US" dirty="0"/>
              <a:t>In another pass through data, check that the remaining candidate pairs really represent similar documents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645988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Summary: 3 Steps</a:t>
            </a:r>
            <a:endParaRPr lang="en-US" dirty="0"/>
          </a:p>
        </p:txBody>
      </p:sp>
      <p:sp>
        <p:nvSpPr>
          <p:cNvPr id="62467" name="Rectangle 3"/>
          <p:cNvSpPr>
            <a:spLocks noGrp="1" noChangeArrowheads="1"/>
          </p:cNvSpPr>
          <p:nvPr>
            <p:ph idx="1"/>
          </p:nvPr>
        </p:nvSpPr>
        <p:spPr>
          <a:xfrm>
            <a:off x="457200" y="1295400"/>
            <a:ext cx="8534400" cy="5257801"/>
          </a:xfrm>
        </p:spPr>
        <p:txBody>
          <a:bodyPr>
            <a:normAutofit fontScale="92500"/>
          </a:bodyPr>
          <a:lstStyle/>
          <a:p>
            <a:r>
              <a:rPr lang="en-US" b="1" dirty="0">
                <a:solidFill>
                  <a:srgbClr val="D60093"/>
                </a:solidFill>
              </a:rPr>
              <a:t>Shingling:</a:t>
            </a:r>
            <a:r>
              <a:rPr lang="en-US" dirty="0"/>
              <a:t> Convert documents to sets</a:t>
            </a:r>
          </a:p>
          <a:p>
            <a:pPr lvl="1"/>
            <a:r>
              <a:rPr lang="en-US" dirty="0">
                <a:solidFill>
                  <a:srgbClr val="0000FF"/>
                </a:solidFill>
              </a:rPr>
              <a:t>We used hashing to assign each shingle an ID</a:t>
            </a:r>
          </a:p>
          <a:p>
            <a:r>
              <a:rPr lang="en-US" b="1" dirty="0">
                <a:solidFill>
                  <a:srgbClr val="D60093"/>
                </a:solidFill>
              </a:rPr>
              <a:t>Min-Hashing: </a:t>
            </a:r>
            <a:r>
              <a:rPr lang="en-US" dirty="0"/>
              <a:t>Convert large sets to short signatures, while preserving similarity</a:t>
            </a:r>
          </a:p>
          <a:p>
            <a:pPr lvl="1"/>
            <a:r>
              <a:rPr lang="en-US" dirty="0">
                <a:solidFill>
                  <a:srgbClr val="0000FF"/>
                </a:solidFill>
              </a:rPr>
              <a:t>We used </a:t>
            </a:r>
            <a:r>
              <a:rPr lang="en-US" b="1" dirty="0">
                <a:solidFill>
                  <a:srgbClr val="0000FF"/>
                </a:solidFill>
              </a:rPr>
              <a:t>similarity preserving hashing</a:t>
            </a:r>
            <a:r>
              <a:rPr lang="en-US" dirty="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dirty="0">
              <a:solidFill>
                <a:srgbClr val="0000FF"/>
              </a:solidFill>
            </a:endParaRPr>
          </a:p>
          <a:p>
            <a:pPr lvl="1"/>
            <a:r>
              <a:rPr lang="en-US" dirty="0">
                <a:solidFill>
                  <a:srgbClr val="0000FF"/>
                </a:solidFill>
              </a:rPr>
              <a:t>We used hashing to get around generating random permutations</a:t>
            </a:r>
          </a:p>
          <a:p>
            <a:r>
              <a:rPr lang="en-US" b="1">
                <a:solidFill>
                  <a:srgbClr val="D60093"/>
                </a:solidFill>
              </a:rPr>
              <a:t>Locality-Sensitive Hashing</a:t>
            </a:r>
            <a:r>
              <a:rPr lang="en-US" b="1" dirty="0">
                <a:solidFill>
                  <a:srgbClr val="D60093"/>
                </a:solidFill>
              </a:rPr>
              <a:t>: </a:t>
            </a:r>
            <a:r>
              <a:rPr lang="en-US" dirty="0"/>
              <a:t>Focus on pairs of signatures likely to be from similar documents</a:t>
            </a:r>
          </a:p>
          <a:p>
            <a:pPr lvl="1"/>
            <a:r>
              <a:rPr lang="en-US" dirty="0">
                <a:solidFill>
                  <a:srgbClr val="0000FF"/>
                </a:solidFill>
              </a:rPr>
              <a:t>We used hashing to find </a:t>
            </a:r>
            <a:r>
              <a:rPr lang="en-US" b="1" dirty="0">
                <a:solidFill>
                  <a:srgbClr val="0000FF"/>
                </a:solidFill>
              </a:rPr>
              <a:t>candidate pairs</a:t>
            </a:r>
            <a:r>
              <a:rPr lang="en-US" dirty="0">
                <a:solidFill>
                  <a:srgbClr val="0000FF"/>
                </a:solidFill>
              </a:rPr>
              <a:t> of similarity </a:t>
            </a:r>
            <a:r>
              <a:rPr lang="en-US" dirty="0">
                <a:solidFill>
                  <a:srgbClr val="0000FF"/>
                </a:solidFill>
                <a:sym typeface="Symbol"/>
              </a:rPr>
              <a:t> </a:t>
            </a:r>
            <a:r>
              <a:rPr lang="en-US" b="1" dirty="0">
                <a:solidFill>
                  <a:srgbClr val="0000FF"/>
                </a:solidFill>
              </a:rPr>
              <a:t>s</a:t>
            </a:r>
            <a:endParaRPr lang="en-US" b="1" dirty="0"/>
          </a:p>
          <a:p>
            <a:pPr lvl="1"/>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39524C00-7883-447F-993D-93A8BDF0ACB6}" type="slidenum">
              <a:rPr lang="en-US" smtClean="0"/>
              <a:pPr/>
              <a:t>59</a:t>
            </a:fld>
            <a:endParaRPr lang="en-US"/>
          </a:p>
        </p:txBody>
      </p:sp>
    </p:spTree>
    <p:extLst>
      <p:ext uri="{BB962C8B-B14F-4D97-AF65-F5344CB8AC3E}">
        <p14:creationId xmlns:p14="http://schemas.microsoft.com/office/powerpoint/2010/main" val="170965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0001_landscape_00050_90143470_7bf4dbd049_30_16375150@N00"/>
          <p:cNvPicPr>
            <a:picLocks noChangeAspect="1" noChangeArrowheads="1"/>
          </p:cNvPicPr>
          <p:nvPr/>
        </p:nvPicPr>
        <p:blipFill>
          <a:blip r:embed="rId3" cstate="print"/>
          <a:srcRect/>
          <a:stretch>
            <a:fillRect/>
          </a:stretch>
        </p:blipFill>
        <p:spPr bwMode="auto">
          <a:xfrm>
            <a:off x="5789612" y="2546350"/>
            <a:ext cx="1677988" cy="1263650"/>
          </a:xfrm>
          <a:prstGeom prst="rect">
            <a:avLst/>
          </a:prstGeom>
          <a:noFill/>
        </p:spPr>
      </p:pic>
      <p:pic>
        <p:nvPicPr>
          <p:cNvPr id="155651" name="Picture 3" descr="0002_travel_00241_156045694_765ce968b6_46_82935691@N00"/>
          <p:cNvPicPr>
            <a:picLocks noChangeAspect="1" noChangeArrowheads="1"/>
          </p:cNvPicPr>
          <p:nvPr/>
        </p:nvPicPr>
        <p:blipFill>
          <a:blip r:embed="rId4" cstate="print"/>
          <a:srcRect/>
          <a:stretch>
            <a:fillRect/>
          </a:stretch>
        </p:blipFill>
        <p:spPr bwMode="auto">
          <a:xfrm>
            <a:off x="1822450" y="3786187"/>
            <a:ext cx="1454150" cy="1090613"/>
          </a:xfrm>
          <a:prstGeom prst="rect">
            <a:avLst/>
          </a:prstGeom>
          <a:noFill/>
        </p:spPr>
      </p:pic>
      <p:pic>
        <p:nvPicPr>
          <p:cNvPr id="155652" name="Picture 4" descr="0003_unlabelled_world-0085_image_085759"/>
          <p:cNvPicPr>
            <a:picLocks noChangeAspect="1" noChangeArrowheads="1"/>
          </p:cNvPicPr>
          <p:nvPr/>
        </p:nvPicPr>
        <p:blipFill>
          <a:blip r:embed="rId5" cstate="print"/>
          <a:srcRect/>
          <a:stretch>
            <a:fillRect/>
          </a:stretch>
        </p:blipFill>
        <p:spPr bwMode="auto">
          <a:xfrm>
            <a:off x="5715000" y="5029200"/>
            <a:ext cx="1360487" cy="1360488"/>
          </a:xfrm>
          <a:prstGeom prst="rect">
            <a:avLst/>
          </a:prstGeom>
          <a:noFill/>
        </p:spPr>
      </p:pic>
      <p:pic>
        <p:nvPicPr>
          <p:cNvPr id="155653" name="Picture 5" descr="0004_unlabelled_water-0063_image_063095"/>
          <p:cNvPicPr>
            <a:picLocks noChangeAspect="1" noChangeArrowheads="1"/>
          </p:cNvPicPr>
          <p:nvPr/>
        </p:nvPicPr>
        <p:blipFill>
          <a:blip r:embed="rId6" cstate="print"/>
          <a:srcRect/>
          <a:stretch>
            <a:fillRect/>
          </a:stretch>
        </p:blipFill>
        <p:spPr bwMode="auto">
          <a:xfrm>
            <a:off x="5867400" y="3894137"/>
            <a:ext cx="1592263" cy="1058863"/>
          </a:xfrm>
          <a:prstGeom prst="rect">
            <a:avLst/>
          </a:prstGeom>
          <a:noFill/>
        </p:spPr>
      </p:pic>
      <p:pic>
        <p:nvPicPr>
          <p:cNvPr id="155654" name="Picture 6" descr="0005_unlabelled_travel-photography-08_image_016538"/>
          <p:cNvPicPr>
            <a:picLocks noChangeAspect="1" noChangeArrowheads="1"/>
          </p:cNvPicPr>
          <p:nvPr/>
        </p:nvPicPr>
        <p:blipFill>
          <a:blip r:embed="rId7" cstate="print"/>
          <a:srcRect/>
          <a:stretch>
            <a:fillRect/>
          </a:stretch>
        </p:blipFill>
        <p:spPr bwMode="auto">
          <a:xfrm>
            <a:off x="2057400" y="4951413"/>
            <a:ext cx="1728788" cy="1296987"/>
          </a:xfrm>
          <a:prstGeom prst="rect">
            <a:avLst/>
          </a:prstGeom>
          <a:noFill/>
        </p:spPr>
      </p:pic>
      <p:pic>
        <p:nvPicPr>
          <p:cNvPr id="155655" name="Picture 7" descr="0006_vacation_00069_67983488_199fafb5a8_30_28423283@N00"/>
          <p:cNvPicPr>
            <a:picLocks noChangeAspect="1" noChangeArrowheads="1"/>
          </p:cNvPicPr>
          <p:nvPr/>
        </p:nvPicPr>
        <p:blipFill>
          <a:blip r:embed="rId8" cstate="print"/>
          <a:srcRect/>
          <a:stretch>
            <a:fillRect/>
          </a:stretch>
        </p:blipFill>
        <p:spPr bwMode="auto">
          <a:xfrm>
            <a:off x="1905000" y="2727325"/>
            <a:ext cx="1524000" cy="1006475"/>
          </a:xfrm>
          <a:prstGeom prst="rect">
            <a:avLst/>
          </a:prstGeom>
          <a:noFill/>
        </p:spPr>
      </p:pic>
      <p:pic>
        <p:nvPicPr>
          <p:cNvPr id="155656" name="Picture 8" descr="0007_landscape_00084_132090349_27e120a56c_1_11254121@N00"/>
          <p:cNvPicPr>
            <a:picLocks noChangeAspect="1" noChangeArrowheads="1"/>
          </p:cNvPicPr>
          <p:nvPr/>
        </p:nvPicPr>
        <p:blipFill>
          <a:blip r:embed="rId9" cstate="print"/>
          <a:srcRect/>
          <a:stretch>
            <a:fillRect/>
          </a:stretch>
        </p:blipFill>
        <p:spPr bwMode="auto">
          <a:xfrm>
            <a:off x="3886200" y="5067300"/>
            <a:ext cx="1676400" cy="1257300"/>
          </a:xfrm>
          <a:prstGeom prst="rect">
            <a:avLst/>
          </a:prstGeom>
          <a:noFill/>
        </p:spPr>
      </p:pic>
      <p:pic>
        <p:nvPicPr>
          <p:cNvPr id="155657" name="Picture 9" descr="0008_travel_00128_92040527_6104056acc_37_30117228@N00"/>
          <p:cNvPicPr>
            <a:picLocks noChangeAspect="1" noChangeArrowheads="1"/>
          </p:cNvPicPr>
          <p:nvPr/>
        </p:nvPicPr>
        <p:blipFill>
          <a:blip r:embed="rId10" cstate="print"/>
          <a:srcRect/>
          <a:stretch>
            <a:fillRect/>
          </a:stretch>
        </p:blipFill>
        <p:spPr bwMode="auto">
          <a:xfrm>
            <a:off x="5486400" y="1372328"/>
            <a:ext cx="1524000" cy="1142272"/>
          </a:xfrm>
          <a:prstGeom prst="rect">
            <a:avLst/>
          </a:prstGeom>
          <a:noFill/>
        </p:spPr>
      </p:pic>
      <p:pic>
        <p:nvPicPr>
          <p:cNvPr id="155658" name="Picture 10" descr="0009_vacation2_00084_151302555_8a5c83b0c1_52_36101698770@N01"/>
          <p:cNvPicPr>
            <a:picLocks noChangeAspect="1" noChangeArrowheads="1"/>
          </p:cNvPicPr>
          <p:nvPr/>
        </p:nvPicPr>
        <p:blipFill>
          <a:blip r:embed="rId11" cstate="print"/>
          <a:srcRect/>
          <a:stretch>
            <a:fillRect/>
          </a:stretch>
        </p:blipFill>
        <p:spPr bwMode="auto">
          <a:xfrm>
            <a:off x="3597275" y="1270000"/>
            <a:ext cx="1660525" cy="1244600"/>
          </a:xfrm>
          <a:prstGeom prst="rect">
            <a:avLst/>
          </a:prstGeom>
          <a:noFill/>
        </p:spPr>
      </p:pic>
      <p:pic>
        <p:nvPicPr>
          <p:cNvPr id="155659" name="Picture 11" descr="0010_landscape_00122_184818660_0cb35c8dd9_49_11401693@N00"/>
          <p:cNvPicPr>
            <a:picLocks noChangeAspect="1" noChangeArrowheads="1"/>
          </p:cNvPicPr>
          <p:nvPr/>
        </p:nvPicPr>
        <p:blipFill>
          <a:blip r:embed="rId12" cstate="print"/>
          <a:srcRect/>
          <a:stretch>
            <a:fillRect/>
          </a:stretch>
        </p:blipFill>
        <p:spPr bwMode="auto">
          <a:xfrm>
            <a:off x="1844675" y="1435100"/>
            <a:ext cx="1660525" cy="1155700"/>
          </a:xfrm>
          <a:prstGeom prst="rect">
            <a:avLst/>
          </a:prstGeom>
          <a:noFill/>
        </p:spPr>
      </p:pic>
      <p:sp>
        <p:nvSpPr>
          <p:cNvPr id="155661" name="Text Box 13"/>
          <p:cNvSpPr txBox="1">
            <a:spLocks noChangeArrowheads="1"/>
          </p:cNvSpPr>
          <p:nvPr/>
        </p:nvSpPr>
        <p:spPr bwMode="auto">
          <a:xfrm>
            <a:off x="838200" y="6320135"/>
            <a:ext cx="80010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 collection of 2 million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7" name="Title 16"/>
          <p:cNvSpPr>
            <a:spLocks noGrp="1"/>
          </p:cNvSpPr>
          <p:nvPr>
            <p:ph type="title"/>
          </p:nvPr>
        </p:nvSpPr>
        <p:spPr/>
        <p:txBody>
          <a:bodyPr/>
          <a:lstStyle/>
          <a:p>
            <a:r>
              <a:rPr lang="en-US" dirty="0"/>
              <a:t>Scene Completion Problem </a:t>
            </a:r>
          </a:p>
        </p:txBody>
      </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19" name="Slide Number Placeholder 18"/>
          <p:cNvSpPr>
            <a:spLocks noGrp="1"/>
          </p:cNvSpPr>
          <p:nvPr>
            <p:ph type="sldNum" sz="quarter" idx="12"/>
          </p:nvPr>
        </p:nvSpPr>
        <p:spPr/>
        <p:txBody>
          <a:bodyPr/>
          <a:lstStyle/>
          <a:p>
            <a:fld id="{19B12225-5612-419B-A8D5-4B8EEE4C217E}" type="slidenum">
              <a:rPr lang="en-US" smtClean="0"/>
              <a:pPr/>
              <a:t>6</a:t>
            </a:fld>
            <a:endParaRPr lang="en-US"/>
          </a:p>
        </p:txBody>
      </p:sp>
      <p:sp>
        <p:nvSpPr>
          <p:cNvPr id="21"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pic>
        <p:nvPicPr>
          <p:cNvPr id="22" name="Picture 11" descr="IMG_0681_mask_output_011"/>
          <p:cNvPicPr>
            <a:picLocks noChangeAspect="1" noChangeArrowheads="1"/>
          </p:cNvPicPr>
          <p:nvPr/>
        </p:nvPicPr>
        <p:blipFill>
          <a:blip r:embed="rId14" cstate="print"/>
          <a:srcRect/>
          <a:stretch>
            <a:fillRect/>
          </a:stretch>
        </p:blipFill>
        <p:spPr bwMode="auto">
          <a:xfrm>
            <a:off x="3626556" y="3005667"/>
            <a:ext cx="1885244" cy="1413933"/>
          </a:xfrm>
          <a:prstGeom prst="rect">
            <a:avLst/>
          </a:prstGeom>
          <a:noFill/>
        </p:spPr>
      </p:pic>
    </p:spTree>
    <p:extLst>
      <p:ext uri="{BB962C8B-B14F-4D97-AF65-F5344CB8AC3E}">
        <p14:creationId xmlns:p14="http://schemas.microsoft.com/office/powerpoint/2010/main" val="750889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A Common Metaphor</a:t>
            </a:r>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a:t>Many problems can be expressed as </a:t>
            </a:r>
            <a:br>
              <a:rPr lang="en-US" b="1" dirty="0"/>
            </a:br>
            <a:r>
              <a:rPr lang="en-US" b="1" dirty="0"/>
              <a:t>finding “similar” sets:</a:t>
            </a:r>
          </a:p>
          <a:p>
            <a:pPr lvl="1">
              <a:lnSpc>
                <a:spcPct val="90000"/>
              </a:lnSpc>
            </a:pPr>
            <a:r>
              <a:rPr lang="en-US" b="1" dirty="0">
                <a:solidFill>
                  <a:srgbClr val="0000FF"/>
                </a:solidFill>
              </a:rPr>
              <a:t>Find near-neighbors in </a:t>
            </a:r>
            <a:r>
              <a:rPr lang="en-US" b="1" u="sng" dirty="0">
                <a:solidFill>
                  <a:srgbClr val="0000FF"/>
                </a:solidFill>
              </a:rPr>
              <a:t>high-dimensional</a:t>
            </a:r>
            <a:r>
              <a:rPr lang="en-US" b="1" dirty="0">
                <a:solidFill>
                  <a:srgbClr val="0000FF"/>
                </a:solidFill>
              </a:rPr>
              <a:t> space</a:t>
            </a:r>
          </a:p>
          <a:p>
            <a:pPr>
              <a:lnSpc>
                <a:spcPct val="90000"/>
              </a:lnSpc>
            </a:pPr>
            <a:r>
              <a:rPr lang="en-US" b="1" dirty="0">
                <a:solidFill>
                  <a:srgbClr val="FF0066"/>
                </a:solidFill>
              </a:rPr>
              <a:t>Examples:</a:t>
            </a:r>
          </a:p>
          <a:p>
            <a:pPr lvl="1">
              <a:lnSpc>
                <a:spcPct val="90000"/>
              </a:lnSpc>
            </a:pPr>
            <a:r>
              <a:rPr lang="en-US" b="1" dirty="0"/>
              <a:t>Pages with similar words</a:t>
            </a:r>
          </a:p>
          <a:p>
            <a:pPr lvl="2">
              <a:lnSpc>
                <a:spcPct val="90000"/>
              </a:lnSpc>
            </a:pPr>
            <a:r>
              <a:rPr lang="en-US" dirty="0"/>
              <a:t>For duplicate detection, classification by topic</a:t>
            </a:r>
          </a:p>
          <a:p>
            <a:pPr lvl="1">
              <a:lnSpc>
                <a:spcPct val="90000"/>
              </a:lnSpc>
            </a:pPr>
            <a:r>
              <a:rPr lang="en-US" b="1" dirty="0"/>
              <a:t>Customers who purchased similar products</a:t>
            </a:r>
          </a:p>
          <a:p>
            <a:pPr lvl="2">
              <a:lnSpc>
                <a:spcPct val="90000"/>
              </a:lnSpc>
            </a:pPr>
            <a:r>
              <a:rPr lang="en-US" dirty="0"/>
              <a:t>Products with similar customer sets</a:t>
            </a:r>
          </a:p>
          <a:p>
            <a:pPr lvl="1">
              <a:lnSpc>
                <a:spcPct val="90000"/>
              </a:lnSpc>
            </a:pPr>
            <a:r>
              <a:rPr lang="en-US" b="1" dirty="0"/>
              <a:t>Images with similar features</a:t>
            </a:r>
          </a:p>
          <a:p>
            <a:pPr lvl="2">
              <a:lnSpc>
                <a:spcPct val="90000"/>
              </a:lnSpc>
            </a:pPr>
            <a:r>
              <a:rPr lang="en-US" dirty="0"/>
              <a:t>Users who visited similar websites</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7</a:t>
            </a:fld>
            <a:endParaRPr lang="en-US"/>
          </a:p>
        </p:txBody>
      </p:sp>
      <p:pic>
        <p:nvPicPr>
          <p:cNvPr id="7" name="Picture 2" descr="teaser_input"/>
          <p:cNvPicPr>
            <a:picLocks noChangeAspect="1" noChangeArrowheads="1"/>
          </p:cNvPicPr>
          <p:nvPr/>
        </p:nvPicPr>
        <p:blipFill>
          <a:blip r:embed="rId3" cstate="print"/>
          <a:srcRect/>
          <a:stretch>
            <a:fillRect/>
          </a:stretch>
        </p:blipFill>
        <p:spPr bwMode="auto">
          <a:xfrm>
            <a:off x="7417594" y="4800600"/>
            <a:ext cx="1421606" cy="1066800"/>
          </a:xfrm>
          <a:prstGeom prst="rect">
            <a:avLst/>
          </a:prstGeom>
          <a:noFill/>
        </p:spPr>
      </p:pic>
    </p:spTree>
    <p:extLst>
      <p:ext uri="{BB962C8B-B14F-4D97-AF65-F5344CB8AC3E}">
        <p14:creationId xmlns:p14="http://schemas.microsoft.com/office/powerpoint/2010/main" val="394569593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 Today’s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fontScale="92500" lnSpcReduction="10000"/>
              </a:bodyPr>
              <a:lstStyle/>
              <a:p>
                <a:r>
                  <a:rPr lang="en-US" b="1" dirty="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𝟏</m:t>
                        </m:r>
                      </m:sub>
                    </m:sSub>
                    <m:r>
                      <a:rPr lang="en-US" b="1" i="1" dirty="0" smtClean="0">
                        <a:solidFill>
                          <a:srgbClr val="FF0066"/>
                        </a:solidFill>
                        <a:latin typeface="Cambria Math"/>
                      </a:rPr>
                      <m:t>, </m:t>
                    </m:r>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𝟐</m:t>
                        </m:r>
                      </m:sub>
                    </m:sSub>
                    <m:r>
                      <a:rPr lang="en-US" b="1" i="1" dirty="0" smtClean="0">
                        <a:solidFill>
                          <a:srgbClr val="FF0066"/>
                        </a:solidFill>
                        <a:latin typeface="Cambria Math"/>
                      </a:rPr>
                      <m:t>, …</m:t>
                    </m:r>
                  </m:oMath>
                </a14:m>
                <a:endParaRPr lang="en-US" b="1" dirty="0">
                  <a:solidFill>
                    <a:srgbClr val="FF0066"/>
                  </a:solidFill>
                </a:endParaRPr>
              </a:p>
              <a:p>
                <a:pPr lvl="1"/>
                <a:r>
                  <a:rPr lang="en-US" b="1" dirty="0"/>
                  <a:t>For example:</a:t>
                </a:r>
                <a:r>
                  <a:rPr lang="en-US" dirty="0"/>
                  <a:t> Image is a long vector of pixel colors</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a:rPr>
                                  <m:t>1</m:t>
                                </m:r>
                              </m:e>
                              <m:e>
                                <m:r>
                                  <a:rPr lang="en-US" i="1">
                                    <a:latin typeface="Cambria Math"/>
                                  </a:rPr>
                                  <m:t>2</m:t>
                                </m:r>
                              </m:e>
                              <m:e>
                                <m:r>
                                  <a:rPr lang="en-US" i="1">
                                    <a:latin typeface="Cambria Math"/>
                                  </a:rPr>
                                  <m:t>1</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0</m:t>
                                </m:r>
                              </m:e>
                              <m:e>
                                <m:r>
                                  <a:rPr lang="en-US" i="1">
                                    <a:latin typeface="Cambria Math"/>
                                  </a:rPr>
                                  <m:t>1</m:t>
                                </m:r>
                              </m:e>
                              <m:e>
                                <m:r>
                                  <a:rPr lang="en-US" i="1">
                                    <a:latin typeface="Cambria Math"/>
                                  </a:rPr>
                                  <m:t>0</m:t>
                                </m:r>
                              </m:e>
                            </m:mr>
                          </m:m>
                        </m:e>
                      </m:d>
                      <m:r>
                        <a:rPr lang="en-US" b="0" i="1" smtClean="0">
                          <a:latin typeface="Cambria Math"/>
                        </a:rPr>
                        <m:t>→[1 2 1 0 2 1 0 1 0]</m:t>
                      </m:r>
                    </m:oMath>
                  </m:oMathPara>
                </a14:m>
                <a:endParaRPr lang="en-US" dirty="0"/>
              </a:p>
              <a:p>
                <a:r>
                  <a:rPr lang="en-US" b="1" dirty="0">
                    <a:solidFill>
                      <a:srgbClr val="0000FF"/>
                    </a:solidFill>
                  </a:rPr>
                  <a:t>And some distance function </a:t>
                </a:r>
                <a14:m>
                  <m:oMath xmlns:m="http://schemas.openxmlformats.org/officeDocument/2006/math">
                    <m:r>
                      <a:rPr lang="en-US" b="1" i="1" dirty="0" smtClean="0">
                        <a:solidFill>
                          <a:srgbClr val="0000FF"/>
                        </a:solidFill>
                        <a:latin typeface="Cambria Math"/>
                      </a:rPr>
                      <m:t>𝒅</m:t>
                    </m:r>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𝟏</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𝟐</m:t>
                        </m:r>
                      </m:sub>
                    </m:sSub>
                    <m:r>
                      <a:rPr lang="en-US" b="1" i="1" dirty="0" smtClean="0">
                        <a:solidFill>
                          <a:srgbClr val="0000FF"/>
                        </a:solidFill>
                        <a:latin typeface="Cambria Math"/>
                      </a:rPr>
                      <m:t>)</m:t>
                    </m:r>
                  </m:oMath>
                </a14:m>
                <a:endParaRPr lang="en-US" b="1" dirty="0">
                  <a:solidFill>
                    <a:srgbClr val="0000FF"/>
                  </a:solidFill>
                </a:endParaRPr>
              </a:p>
              <a:p>
                <a:pPr lvl="1"/>
                <a:r>
                  <a:rPr lang="en-US" dirty="0"/>
                  <a:t>Which quantifies the “distance” between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𝟏</m:t>
                        </m:r>
                      </m:sub>
                    </m:sSub>
                  </m:oMath>
                </a14:m>
                <a:r>
                  <a:rPr lang="en-US" dirty="0"/>
                  <a:t> and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𝟐</m:t>
                        </m:r>
                      </m:sub>
                    </m:sSub>
                  </m:oMath>
                </a14:m>
                <a:endParaRPr lang="en-US" dirty="0"/>
              </a:p>
              <a:p>
                <a:pPr lvl="8"/>
                <a:endParaRPr lang="en-US" sz="500" b="1" dirty="0">
                  <a:solidFill>
                    <a:srgbClr val="0000FF"/>
                  </a:solidFill>
                </a:endParaRPr>
              </a:p>
              <a:p>
                <a:r>
                  <a:rPr lang="en-US" b="1" dirty="0">
                    <a:solidFill>
                      <a:srgbClr val="0000FF"/>
                    </a:solidFill>
                  </a:rPr>
                  <a:t>Goal:</a:t>
                </a:r>
                <a:r>
                  <a:rPr lang="en-US" dirty="0"/>
                  <a:t> Find </a:t>
                </a:r>
                <a:r>
                  <a:rPr lang="en-US" b="1" dirty="0">
                    <a:solidFill>
                      <a:srgbClr val="FF0066"/>
                    </a:solidFill>
                  </a:rPr>
                  <a:t>all pairs of data points </a:t>
                </a:r>
                <a14:m>
                  <m:oMath xmlns:m="http://schemas.openxmlformats.org/officeDocument/2006/math">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𝒊</m:t>
                        </m:r>
                      </m:sub>
                    </m:sSub>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𝒋</m:t>
                        </m:r>
                      </m:sub>
                    </m:sSub>
                    <m:r>
                      <a:rPr lang="en-US" b="1" i="1" dirty="0">
                        <a:solidFill>
                          <a:srgbClr val="FF0066"/>
                        </a:solidFill>
                        <a:latin typeface="Cambria Math"/>
                      </a:rPr>
                      <m:t>)</m:t>
                    </m:r>
                  </m:oMath>
                </a14:m>
                <a:r>
                  <a:rPr lang="en-US" dirty="0"/>
                  <a:t> that are within some distance threshold </a:t>
                </a:r>
                <a14:m>
                  <m:oMath xmlns:m="http://schemas.openxmlformats.org/officeDocument/2006/math">
                    <m:r>
                      <a:rPr lang="en-US" b="1" i="1" dirty="0">
                        <a:solidFill>
                          <a:srgbClr val="0000FF"/>
                        </a:solidFill>
                        <a:latin typeface="Cambria Math"/>
                      </a:rPr>
                      <m:t>𝒅</m:t>
                    </m:r>
                    <m:d>
                      <m:dPr>
                        <m:ctrlPr>
                          <a:rPr lang="en-US" b="1" i="1" dirty="0">
                            <a:solidFill>
                              <a:srgbClr val="0000FF"/>
                            </a:solidFill>
                            <a:latin typeface="Cambria Math" panose="02040503050406030204" pitchFamily="18" charset="0"/>
                          </a:rPr>
                        </m:ctrlPr>
                      </m:dPr>
                      <m:e>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𝒊</m:t>
                            </m:r>
                          </m:sub>
                        </m:sSub>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𝒋</m:t>
                            </m:r>
                          </m:sub>
                        </m:sSub>
                      </m:e>
                    </m:d>
                    <m:r>
                      <a:rPr lang="en-US" b="1" i="1" dirty="0" smtClean="0">
                        <a:solidFill>
                          <a:srgbClr val="0000FF"/>
                        </a:solidFill>
                        <a:latin typeface="Cambria Math"/>
                      </a:rPr>
                      <m:t>≤</m:t>
                    </m:r>
                    <m:r>
                      <a:rPr lang="en-US" b="1" i="1" dirty="0" smtClean="0">
                        <a:solidFill>
                          <a:srgbClr val="0000FF"/>
                        </a:solidFill>
                        <a:latin typeface="Cambria Math"/>
                      </a:rPr>
                      <m:t>𝒔</m:t>
                    </m:r>
                  </m:oMath>
                </a14:m>
                <a:endParaRPr lang="en-US" sz="500" b="1" dirty="0">
                  <a:solidFill>
                    <a:srgbClr val="0000FF"/>
                  </a:solidFill>
                </a:endParaRPr>
              </a:p>
              <a:p>
                <a:r>
                  <a:rPr lang="en-US" b="1" dirty="0"/>
                  <a:t>Note:</a:t>
                </a:r>
                <a:r>
                  <a:rPr lang="en-US" b="1" dirty="0">
                    <a:solidFill>
                      <a:srgbClr val="008000"/>
                    </a:solidFill>
                  </a:rPr>
                  <a:t> </a:t>
                </a:r>
                <a:r>
                  <a:rPr lang="en-US" dirty="0">
                    <a:solidFill>
                      <a:srgbClr val="008000"/>
                    </a:solidFill>
                  </a:rPr>
                  <a:t>Naïve solution would take </a:t>
                </a:r>
                <a14:m>
                  <m:oMath xmlns:m="http://schemas.openxmlformats.org/officeDocument/2006/math">
                    <m:r>
                      <a:rPr lang="en-US" b="1" i="1" smtClean="0">
                        <a:solidFill>
                          <a:srgbClr val="008000"/>
                        </a:solidFill>
                        <a:latin typeface="Cambria Math"/>
                      </a:rPr>
                      <m:t>𝑶</m:t>
                    </m:r>
                    <m:d>
                      <m:dPr>
                        <m:ctrlPr>
                          <a:rPr lang="en-US" b="1" i="1" smtClean="0">
                            <a:solidFill>
                              <a:srgbClr val="008000"/>
                            </a:solidFill>
                            <a:latin typeface="Cambria Math" panose="02040503050406030204" pitchFamily="18" charset="0"/>
                          </a:rPr>
                        </m:ctrlPr>
                      </m:dPr>
                      <m:e>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a:rPr>
                              <m:t>𝑵</m:t>
                            </m:r>
                          </m:e>
                          <m:sup>
                            <m:r>
                              <a:rPr lang="en-US" b="1" i="1" smtClean="0">
                                <a:solidFill>
                                  <a:srgbClr val="008000"/>
                                </a:solidFill>
                                <a:latin typeface="Cambria Math"/>
                              </a:rPr>
                              <m:t>𝟐</m:t>
                            </m:r>
                          </m:sup>
                        </m:sSup>
                      </m:e>
                    </m:d>
                  </m:oMath>
                </a14:m>
                <a:r>
                  <a:rPr lang="en-US" b="1" dirty="0">
                    <a:solidFill>
                      <a:srgbClr val="008000"/>
                    </a:solidFill>
                  </a:rPr>
                  <a:t> </a:t>
                </a:r>
                <a:r>
                  <a:rPr lang="en-US" b="1" dirty="0">
                    <a:solidFill>
                      <a:srgbClr val="008000"/>
                    </a:solidFill>
                    <a:sym typeface="Wingdings" pitchFamily="2" charset="2"/>
                  </a:rPr>
                  <a:t></a:t>
                </a:r>
                <a:endParaRPr lang="en-US" b="1" dirty="0">
                  <a:solidFill>
                    <a:srgbClr val="008000"/>
                  </a:solidFill>
                </a:endParaRPr>
              </a:p>
              <a:p>
                <a:pPr marL="457200" lvl="1" indent="0">
                  <a:buNone/>
                </a:pPr>
                <a:r>
                  <a:rPr lang="en-US" dirty="0">
                    <a:solidFill>
                      <a:schemeClr val="tx1"/>
                    </a:solidFill>
                  </a:rPr>
                  <a:t>where </a:t>
                </a:r>
                <a14:m>
                  <m:oMath xmlns:m="http://schemas.openxmlformats.org/officeDocument/2006/math">
                    <m:r>
                      <a:rPr lang="en-US" b="1" i="1">
                        <a:solidFill>
                          <a:schemeClr val="tx1"/>
                        </a:solidFill>
                        <a:latin typeface="Cambria Math"/>
                      </a:rPr>
                      <m:t>𝑵</m:t>
                    </m:r>
                  </m:oMath>
                </a14:m>
                <a:r>
                  <a:rPr lang="en-US" dirty="0">
                    <a:solidFill>
                      <a:schemeClr val="tx1"/>
                    </a:solidFill>
                  </a:rPr>
                  <a:t> is the number of data points</a:t>
                </a:r>
                <a:endParaRPr lang="en-US" dirty="0">
                  <a:solidFill>
                    <a:schemeClr val="tx1"/>
                  </a:solidFill>
                  <a:sym typeface="Wingdings" pitchFamily="2" charset="2"/>
                </a:endParaRPr>
              </a:p>
              <a:p>
                <a:r>
                  <a:rPr lang="en-US" sz="3500" b="1" dirty="0">
                    <a:solidFill>
                      <a:srgbClr val="0000FF"/>
                    </a:solidFill>
                    <a:sym typeface="Wingdings" pitchFamily="2" charset="2"/>
                  </a:rPr>
                  <a:t>MAGIC: </a:t>
                </a:r>
                <a:r>
                  <a:rPr lang="en-US" sz="3500" b="1" dirty="0">
                    <a:solidFill>
                      <a:srgbClr val="FF0066"/>
                    </a:solidFill>
                    <a:sym typeface="Wingdings" pitchFamily="2" charset="2"/>
                  </a:rPr>
                  <a:t>This can be done in </a:t>
                </a:r>
                <a14:m>
                  <m:oMath xmlns:m="http://schemas.openxmlformats.org/officeDocument/2006/math">
                    <m:r>
                      <a:rPr lang="en-US" sz="3500" b="1" i="1">
                        <a:solidFill>
                          <a:srgbClr val="FF0066"/>
                        </a:solidFill>
                        <a:latin typeface="Cambria Math"/>
                      </a:rPr>
                      <m:t>𝑶</m:t>
                    </m:r>
                    <m:d>
                      <m:dPr>
                        <m:ctrlPr>
                          <a:rPr lang="en-US" sz="3500" b="1" i="1">
                            <a:solidFill>
                              <a:srgbClr val="FF0066"/>
                            </a:solidFill>
                            <a:latin typeface="Cambria Math" panose="02040503050406030204" pitchFamily="18" charset="0"/>
                          </a:rPr>
                        </m:ctrlPr>
                      </m:dPr>
                      <m:e>
                        <m:r>
                          <a:rPr lang="en-US" sz="3500" b="1" i="1" smtClean="0">
                            <a:solidFill>
                              <a:srgbClr val="FF0066"/>
                            </a:solidFill>
                            <a:latin typeface="Cambria Math"/>
                          </a:rPr>
                          <m:t>𝑵</m:t>
                        </m:r>
                      </m:e>
                    </m:d>
                  </m:oMath>
                </a14:m>
                <a:r>
                  <a:rPr lang="en-US" sz="3500" b="1" dirty="0">
                    <a:solidFill>
                      <a:srgbClr val="FF0066"/>
                    </a:solidFill>
                  </a:rPr>
                  <a:t>!! How?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spTree>
    <p:extLst>
      <p:ext uri="{BB962C8B-B14F-4D97-AF65-F5344CB8AC3E}">
        <p14:creationId xmlns:p14="http://schemas.microsoft.com/office/powerpoint/2010/main" val="147084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a:xfrm>
            <a:off x="457200" y="1295401"/>
            <a:ext cx="8229600" cy="1828800"/>
          </a:xfrm>
        </p:spPr>
        <p:txBody>
          <a:bodyPr/>
          <a:lstStyle/>
          <a:p>
            <a:r>
              <a:rPr lang="en-US" b="1" dirty="0">
                <a:solidFill>
                  <a:srgbClr val="D60093"/>
                </a:solidFill>
              </a:rPr>
              <a:t>Last time:</a:t>
            </a:r>
            <a:r>
              <a:rPr lang="en-US" dirty="0">
                <a:solidFill>
                  <a:srgbClr val="D60093"/>
                </a:solidFill>
              </a:rPr>
              <a:t> Finding frequent pairs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
        <p:nvSpPr>
          <p:cNvPr id="7" name="Right Triangle 6"/>
          <p:cNvSpPr/>
          <p:nvPr/>
        </p:nvSpPr>
        <p:spPr>
          <a:xfrm rot="5400000">
            <a:off x="902733" y="2362200"/>
            <a:ext cx="2438400" cy="24384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TextBox 7"/>
          <p:cNvSpPr txBox="1"/>
          <p:nvPr/>
        </p:nvSpPr>
        <p:spPr>
          <a:xfrm rot="16200000">
            <a:off x="48653" y="35814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9" name="TextBox 8"/>
          <p:cNvSpPr txBox="1"/>
          <p:nvPr/>
        </p:nvSpPr>
        <p:spPr>
          <a:xfrm>
            <a:off x="1436133" y="1992868"/>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10" name="Rectangle 9"/>
          <p:cNvSpPr/>
          <p:nvPr/>
        </p:nvSpPr>
        <p:spPr>
          <a:xfrm>
            <a:off x="1512333"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p:cNvSpPr txBox="1"/>
          <p:nvPr/>
        </p:nvSpPr>
        <p:spPr>
          <a:xfrm>
            <a:off x="1588533" y="3576205"/>
            <a:ext cx="1905000" cy="646331"/>
          </a:xfrm>
          <a:prstGeom prst="rect">
            <a:avLst/>
          </a:prstGeom>
          <a:noFill/>
        </p:spPr>
        <p:txBody>
          <a:bodyPr wrap="square" rtlCol="0">
            <a:spAutoFit/>
          </a:bodyPr>
          <a:lstStyle/>
          <a:p>
            <a:pPr algn="ctr"/>
            <a:r>
              <a:rPr lang="en-US" dirty="0">
                <a:latin typeface="Arial" pitchFamily="34" charset="0"/>
                <a:cs typeface="Arial" pitchFamily="34" charset="0"/>
              </a:rPr>
              <a:t>Count of pair {</a:t>
            </a:r>
            <a:r>
              <a:rPr lang="en-US" dirty="0" err="1">
                <a:latin typeface="Arial" pitchFamily="34" charset="0"/>
                <a:cs typeface="Arial" pitchFamily="34" charset="0"/>
              </a:rPr>
              <a:t>i,j</a:t>
            </a:r>
            <a:r>
              <a:rPr lang="en-US" dirty="0">
                <a:latin typeface="Arial" pitchFamily="34" charset="0"/>
                <a:cs typeface="Arial" pitchFamily="34" charset="0"/>
              </a:rPr>
              <a:t>} in the data</a:t>
            </a:r>
          </a:p>
        </p:txBody>
      </p:sp>
      <p:cxnSp>
        <p:nvCxnSpPr>
          <p:cNvPr id="13" name="Straight Arrow Connector 12"/>
          <p:cNvCxnSpPr>
            <a:stCxn id="11" idx="0"/>
          </p:cNvCxnSpPr>
          <p:nvPr/>
        </p:nvCxnSpPr>
        <p:spPr>
          <a:xfrm flipH="1" flipV="1">
            <a:off x="1740933" y="3124200"/>
            <a:ext cx="800100" cy="45200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838200" y="4802326"/>
            <a:ext cx="2655333" cy="1200329"/>
          </a:xfrm>
          <a:prstGeom prst="rect">
            <a:avLst/>
          </a:prstGeom>
          <a:noFill/>
        </p:spPr>
        <p:txBody>
          <a:bodyPr wrap="square" rtlCol="0">
            <a:spAutoFit/>
          </a:bodyPr>
          <a:lstStyle/>
          <a:p>
            <a:r>
              <a:rPr lang="en-US" b="1" dirty="0">
                <a:solidFill>
                  <a:srgbClr val="D60093"/>
                </a:solidFill>
                <a:latin typeface="Arial" pitchFamily="34" charset="0"/>
                <a:cs typeface="Arial" pitchFamily="34" charset="0"/>
              </a:rPr>
              <a:t>Naïve solution:</a:t>
            </a:r>
            <a:r>
              <a:rPr lang="en-US" dirty="0">
                <a:latin typeface="Arial" pitchFamily="34" charset="0"/>
                <a:cs typeface="Arial" pitchFamily="34" charset="0"/>
              </a:rPr>
              <a:t> </a:t>
            </a:r>
            <a:br>
              <a:rPr lang="en-US" dirty="0">
                <a:latin typeface="Arial" pitchFamily="34" charset="0"/>
                <a:cs typeface="Arial" pitchFamily="34" charset="0"/>
              </a:rPr>
            </a:br>
            <a:r>
              <a:rPr lang="en-US" dirty="0">
                <a:latin typeface="Arial" pitchFamily="34" charset="0"/>
                <a:cs typeface="Arial" pitchFamily="34" charset="0"/>
              </a:rPr>
              <a:t>Single pass but requires space quadratic in the number of items</a:t>
            </a:r>
          </a:p>
        </p:txBody>
      </p:sp>
      <p:sp>
        <p:nvSpPr>
          <p:cNvPr id="15" name="Right Triangle 14"/>
          <p:cNvSpPr/>
          <p:nvPr/>
        </p:nvSpPr>
        <p:spPr>
          <a:xfrm rot="5400000">
            <a:off x="5410200" y="2362200"/>
            <a:ext cx="1828800" cy="18288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TextBox 15"/>
          <p:cNvSpPr txBox="1"/>
          <p:nvPr/>
        </p:nvSpPr>
        <p:spPr>
          <a:xfrm rot="16200000">
            <a:off x="4620652" y="3087217"/>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1…K</a:t>
            </a:r>
          </a:p>
        </p:txBody>
      </p:sp>
      <p:sp>
        <p:nvSpPr>
          <p:cNvPr id="17" name="TextBox 16"/>
          <p:cNvSpPr txBox="1"/>
          <p:nvPr/>
        </p:nvSpPr>
        <p:spPr>
          <a:xfrm>
            <a:off x="5562600" y="1992868"/>
            <a:ext cx="132600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1…K</a:t>
            </a:r>
          </a:p>
        </p:txBody>
      </p:sp>
      <p:sp>
        <p:nvSpPr>
          <p:cNvPr id="18" name="Rectangle 17"/>
          <p:cNvSpPr/>
          <p:nvPr/>
        </p:nvSpPr>
        <p:spPr>
          <a:xfrm>
            <a:off x="6084332"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6096000" y="3511673"/>
            <a:ext cx="1981200" cy="646331"/>
          </a:xfrm>
          <a:prstGeom prst="rect">
            <a:avLst/>
          </a:prstGeom>
          <a:noFill/>
        </p:spPr>
        <p:txBody>
          <a:bodyPr wrap="square" rtlCol="0">
            <a:spAutoFit/>
          </a:bodyPr>
          <a:lstStyle/>
          <a:p>
            <a:pPr algn="ctr"/>
            <a:r>
              <a:rPr lang="en-US" dirty="0">
                <a:latin typeface="Arial" pitchFamily="34" charset="0"/>
                <a:cs typeface="Arial" pitchFamily="34" charset="0"/>
              </a:rPr>
              <a:t>Count of pair {</a:t>
            </a:r>
            <a:r>
              <a:rPr lang="en-US" dirty="0" err="1">
                <a:latin typeface="Arial" pitchFamily="34" charset="0"/>
                <a:cs typeface="Arial" pitchFamily="34" charset="0"/>
              </a:rPr>
              <a:t>i,j</a:t>
            </a:r>
            <a:r>
              <a:rPr lang="en-US" dirty="0">
                <a:latin typeface="Arial" pitchFamily="34" charset="0"/>
                <a:cs typeface="Arial" pitchFamily="34" charset="0"/>
              </a:rPr>
              <a:t>} in the data</a:t>
            </a:r>
          </a:p>
        </p:txBody>
      </p:sp>
      <p:cxnSp>
        <p:nvCxnSpPr>
          <p:cNvPr id="20" name="Straight Arrow Connector 19"/>
          <p:cNvCxnSpPr>
            <a:stCxn id="19" idx="0"/>
          </p:cNvCxnSpPr>
          <p:nvPr/>
        </p:nvCxnSpPr>
        <p:spPr>
          <a:xfrm flipH="1" flipV="1">
            <a:off x="6248400" y="3059669"/>
            <a:ext cx="838200" cy="45200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05400" y="4724400"/>
            <a:ext cx="3962400" cy="2031325"/>
          </a:xfrm>
          <a:prstGeom prst="rect">
            <a:avLst/>
          </a:prstGeom>
          <a:noFill/>
        </p:spPr>
        <p:txBody>
          <a:bodyPr wrap="square" rtlCol="0">
            <a:spAutoFit/>
          </a:bodyPr>
          <a:lstStyle/>
          <a:p>
            <a:r>
              <a:rPr lang="en-US" b="1" dirty="0">
                <a:solidFill>
                  <a:srgbClr val="D60093"/>
                </a:solidFill>
                <a:latin typeface="Arial" pitchFamily="34" charset="0"/>
                <a:cs typeface="Arial" pitchFamily="34" charset="0"/>
              </a:rPr>
              <a:t>A-Priori:</a:t>
            </a:r>
            <a:br>
              <a:rPr lang="en-US" dirty="0">
                <a:latin typeface="Arial" pitchFamily="34" charset="0"/>
                <a:cs typeface="Arial" pitchFamily="34" charset="0"/>
              </a:rPr>
            </a:br>
            <a:r>
              <a:rPr lang="en-US" u="sng" dirty="0">
                <a:latin typeface="Arial" pitchFamily="34" charset="0"/>
                <a:cs typeface="Arial" pitchFamily="34" charset="0"/>
              </a:rPr>
              <a:t>First pass:</a:t>
            </a:r>
            <a:r>
              <a:rPr lang="en-US" dirty="0">
                <a:latin typeface="Arial" pitchFamily="34" charset="0"/>
                <a:cs typeface="Arial" pitchFamily="34" charset="0"/>
              </a:rPr>
              <a:t> Find frequent singletons</a:t>
            </a:r>
          </a:p>
          <a:p>
            <a:r>
              <a:rPr lang="en-US" dirty="0">
                <a:solidFill>
                  <a:srgbClr val="008000"/>
                </a:solidFill>
                <a:latin typeface="Arial" pitchFamily="34" charset="0"/>
                <a:cs typeface="Arial" pitchFamily="34" charset="0"/>
              </a:rPr>
              <a:t>For a pair to be </a:t>
            </a:r>
            <a:r>
              <a:rPr lang="en-US" b="1" dirty="0">
                <a:solidFill>
                  <a:srgbClr val="008000"/>
                </a:solidFill>
                <a:latin typeface="Arial" pitchFamily="34" charset="0"/>
                <a:cs typeface="Arial" pitchFamily="34" charset="0"/>
              </a:rPr>
              <a:t>a frequent pair candidate</a:t>
            </a:r>
            <a:r>
              <a:rPr lang="en-US" dirty="0">
                <a:solidFill>
                  <a:srgbClr val="008000"/>
                </a:solidFill>
                <a:latin typeface="Arial" pitchFamily="34" charset="0"/>
                <a:cs typeface="Arial" pitchFamily="34" charset="0"/>
              </a:rPr>
              <a:t>, its singletons have to be frequent!</a:t>
            </a:r>
            <a:br>
              <a:rPr lang="en-US" dirty="0">
                <a:latin typeface="Arial" pitchFamily="34" charset="0"/>
                <a:cs typeface="Arial" pitchFamily="34" charset="0"/>
              </a:rPr>
            </a:br>
            <a:r>
              <a:rPr lang="en-US" u="sng" dirty="0">
                <a:latin typeface="Arial" pitchFamily="34" charset="0"/>
                <a:cs typeface="Arial" pitchFamily="34" charset="0"/>
              </a:rPr>
              <a:t>Second pass:</a:t>
            </a:r>
            <a:r>
              <a:rPr lang="en-US" dirty="0">
                <a:latin typeface="Arial" pitchFamily="34" charset="0"/>
                <a:cs typeface="Arial" pitchFamily="34" charset="0"/>
              </a:rPr>
              <a:t> </a:t>
            </a:r>
            <a:br>
              <a:rPr lang="en-US" dirty="0">
                <a:latin typeface="Arial" pitchFamily="34" charset="0"/>
                <a:cs typeface="Arial" pitchFamily="34" charset="0"/>
              </a:rPr>
            </a:br>
            <a:r>
              <a:rPr lang="en-US" b="1" dirty="0">
                <a:solidFill>
                  <a:srgbClr val="0000FF"/>
                </a:solidFill>
                <a:latin typeface="Arial" pitchFamily="34" charset="0"/>
                <a:cs typeface="Arial" pitchFamily="34" charset="0"/>
              </a:rPr>
              <a:t>Count only candidate pairs!</a:t>
            </a:r>
          </a:p>
        </p:txBody>
      </p:sp>
      <p:sp>
        <p:nvSpPr>
          <p:cNvPr id="23" name="TextBox 22"/>
          <p:cNvSpPr txBox="1"/>
          <p:nvPr/>
        </p:nvSpPr>
        <p:spPr>
          <a:xfrm>
            <a:off x="642145" y="6182380"/>
            <a:ext cx="3167855" cy="523220"/>
          </a:xfrm>
          <a:prstGeom prst="rect">
            <a:avLst/>
          </a:prstGeom>
          <a:noFill/>
        </p:spPr>
        <p:txBody>
          <a:bodyPr wrap="none" rtlCol="0">
            <a:spAutoFit/>
          </a:bodyPr>
          <a:lstStyle/>
          <a:p>
            <a:r>
              <a:rPr lang="en-US" sz="1400" dirty="0">
                <a:solidFill>
                  <a:srgbClr val="008000"/>
                </a:solidFill>
                <a:latin typeface="Arial" pitchFamily="34" charset="0"/>
                <a:cs typeface="Arial" pitchFamily="34" charset="0"/>
              </a:rPr>
              <a:t>N … number of distinct items</a:t>
            </a:r>
          </a:p>
          <a:p>
            <a:r>
              <a:rPr lang="en-US" sz="1400" dirty="0">
                <a:solidFill>
                  <a:srgbClr val="008000"/>
                </a:solidFill>
                <a:latin typeface="Arial" pitchFamily="34" charset="0"/>
                <a:cs typeface="Arial" pitchFamily="34" charset="0"/>
              </a:rPr>
              <a:t>K … number of items with support </a:t>
            </a:r>
            <a:r>
              <a:rPr lang="en-US" sz="1400" dirty="0">
                <a:solidFill>
                  <a:srgbClr val="008000"/>
                </a:solidFill>
                <a:latin typeface="Arial" pitchFamily="34" charset="0"/>
                <a:cs typeface="Arial" pitchFamily="34" charset="0"/>
                <a:sym typeface="Symbol"/>
              </a:rPr>
              <a:t> </a:t>
            </a:r>
            <a:r>
              <a:rPr lang="en-US" sz="1400" i="1" dirty="0">
                <a:solidFill>
                  <a:srgbClr val="008000"/>
                </a:solidFill>
                <a:latin typeface="Arial" pitchFamily="34" charset="0"/>
                <a:cs typeface="Arial" pitchFamily="34" charset="0"/>
                <a:sym typeface="Symbol"/>
              </a:rPr>
              <a:t>s</a:t>
            </a:r>
            <a:endParaRPr lang="en-US" sz="1400"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71994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19" grpId="0"/>
      <p:bldP spid="2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27096</TotalTime>
  <Words>6339</Words>
  <Application>Microsoft Office PowerPoint</Application>
  <PresentationFormat>On-screen Show (4:3)</PresentationFormat>
  <Paragraphs>982</Paragraphs>
  <Slides>59</Slides>
  <Notes>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Arial</vt:lpstr>
      <vt:lpstr>Calibri</vt:lpstr>
      <vt:lpstr>Cambria Math</vt:lpstr>
      <vt:lpstr>Corbel</vt:lpstr>
      <vt:lpstr>Lucida Sans Unicode</vt:lpstr>
      <vt:lpstr>Monotype Sorts</vt:lpstr>
      <vt:lpstr>Symbol</vt:lpstr>
      <vt:lpstr>Tahoma</vt:lpstr>
      <vt:lpstr>Times New Roman</vt:lpstr>
      <vt:lpstr>Wingdings</vt:lpstr>
      <vt:lpstr>Wingdings 2</vt:lpstr>
      <vt:lpstr>Module</vt:lpstr>
      <vt:lpstr>Finding Similar Items: Locality Sensitive Hashing</vt:lpstr>
      <vt:lpstr>New thread: High dim. data</vt:lpstr>
      <vt:lpstr>Scene Completion Problem </vt:lpstr>
      <vt:lpstr>Scene Completion Problem </vt:lpstr>
      <vt:lpstr>Scene Completion Problem </vt:lpstr>
      <vt:lpstr>Scene Completion Problem </vt:lpstr>
      <vt:lpstr>A Common Metaphor</vt:lpstr>
      <vt:lpstr>Problem for Today’s Lecture</vt:lpstr>
      <vt:lpstr>Relation to Previous Lecture</vt:lpstr>
      <vt:lpstr>Relation to Previous Lecture</vt:lpstr>
      <vt:lpstr>Relation to Previous Lecture</vt:lpstr>
      <vt:lpstr>Relation to Previous Lecture</vt:lpstr>
      <vt:lpstr> Finding Similar Items</vt:lpstr>
      <vt:lpstr>Distance Measures</vt:lpstr>
      <vt:lpstr>Task: Finding Similar Documents</vt:lpstr>
      <vt:lpstr>3 Essential Steps for Similar Docs</vt:lpstr>
      <vt:lpstr>The Big Picture</vt:lpstr>
      <vt:lpstr> Shingling</vt:lpstr>
      <vt:lpstr>Documents as High-Dim Data</vt:lpstr>
      <vt:lpstr>Define: Shingles</vt:lpstr>
      <vt:lpstr>Compressing Shingles</vt:lpstr>
      <vt:lpstr>Similarity Metric for Shingles</vt:lpstr>
      <vt:lpstr>Working Assumption</vt:lpstr>
      <vt:lpstr>Motivation for Minhash/LSH</vt:lpstr>
      <vt:lpstr> MinHashing</vt:lpstr>
      <vt:lpstr>Encoding Sets as Bit Vectors</vt:lpstr>
      <vt:lpstr>From Sets to Boolean Matrices</vt:lpstr>
      <vt:lpstr>Outline: Finding Similar Columns</vt:lpstr>
      <vt:lpstr>Outline: Finding Similar Columns</vt:lpstr>
      <vt:lpstr>Hashing Columns (Signatures)</vt:lpstr>
      <vt:lpstr>Min-Hashing</vt:lpstr>
      <vt:lpstr>Min-Hashing</vt:lpstr>
      <vt:lpstr>Min-Hashing Example</vt:lpstr>
      <vt:lpstr>The Min-Hash Property</vt:lpstr>
      <vt:lpstr>Four Types of Rows</vt:lpstr>
      <vt:lpstr>Similarity for Signatures</vt:lpstr>
      <vt:lpstr>Min-Hashing Example</vt:lpstr>
      <vt:lpstr>Min-Hash Signatures</vt:lpstr>
      <vt:lpstr>Implementation Trick</vt:lpstr>
      <vt:lpstr> Locality Sensitive Hashing</vt:lpstr>
      <vt:lpstr>LSH: First Cut</vt:lpstr>
      <vt:lpstr>Candidates from Min-Hash</vt:lpstr>
      <vt:lpstr>LSH for Min-Hash</vt:lpstr>
      <vt:lpstr>Partition M into b Bands</vt:lpstr>
      <vt:lpstr>Partition M into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b bands, r rows/band</vt:lpstr>
      <vt:lpstr>What b  Bands of r  Rows Gives You</vt:lpstr>
      <vt:lpstr>Example: b  = 20; r  = 5</vt:lpstr>
      <vt:lpstr>Picking r and b: The S-curve</vt:lpstr>
      <vt:lpstr>LSH Summary</vt:lpstr>
      <vt:lpstr>Summary: 3 Steps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Sahhil Deshpandde</cp:lastModifiedBy>
  <cp:revision>1361</cp:revision>
  <cp:lastPrinted>2011-10-20T04:01:43Z</cp:lastPrinted>
  <dcterms:created xsi:type="dcterms:W3CDTF">2009-06-12T17:14:38Z</dcterms:created>
  <dcterms:modified xsi:type="dcterms:W3CDTF">2024-05-01T03:27:05Z</dcterms:modified>
</cp:coreProperties>
</file>